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FFCC"/>
    <a:srgbClr val="0000CC"/>
    <a:srgbClr val="CCCCFF"/>
    <a:srgbClr val="FFFFCC"/>
    <a:srgbClr val="CC99FF"/>
    <a:srgbClr val="FFCC99"/>
    <a:srgbClr val="FFCCFF"/>
    <a:srgbClr val="33CC33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782" y="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79181-F745-4542-8599-1D80989668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01818E-3BB8-4116-AD05-B261A7AD55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D4AFF-94D7-4AE5-851E-FC0A3C106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8553-F583-4E36-A787-861BB9132C1F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2C587-575D-4FC7-8D9B-8F39EAD9D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78F84-5B0A-4A20-92D9-2F6E2F4B9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2D270-329F-4BE7-A13C-0D562C6294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261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E6197-76DE-473E-9C55-14A2C2E07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F2F552-8315-4585-9816-0D20D6EBE3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CCAB0-D669-4B43-80FA-BAB4A8CC4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8553-F583-4E36-A787-861BB9132C1F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F4A09-CEF5-4849-B758-366D13898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E44EE-0B92-44A7-95FB-E6AC36EA5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2D270-329F-4BE7-A13C-0D562C6294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590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2107BE-76C0-4EF9-ACAF-96FE39E44F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F332D5-3378-4225-B7DC-0CFE1184A0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59A01-6517-4A47-9C65-0C6FBC57E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8553-F583-4E36-A787-861BB9132C1F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37C64-0F73-47A8-9094-0D157E816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42538F-7800-40E1-B019-00E18448A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2D270-329F-4BE7-A13C-0D562C6294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96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0E74D-84DF-44CE-BA41-4C8D971D7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CE7EE-1BDF-4A87-95CC-081DC3F00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D4EC1D-B2B5-42B7-837A-EE35466F9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8553-F583-4E36-A787-861BB9132C1F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D227A-892C-45B8-8B9E-8F25724DE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C6DEC-24C9-401F-B706-7880B5F5E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2D270-329F-4BE7-A13C-0D562C6294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036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802F4-A80B-4ED2-9A09-A85CBD31F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1A193A-F54E-492A-9C03-F8C4FF163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1D87C-30A6-4CC8-B184-98C63381B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8553-F583-4E36-A787-861BB9132C1F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4BBB3-D060-4618-A50D-325577BAE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7F27C-17F3-440E-A69A-742DF0A3B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2D270-329F-4BE7-A13C-0D562C6294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399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7FDF4-8D4E-4E70-9FC3-61420B12C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B6F52-A13F-48AE-BADE-0635268AE5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DB44F0-7F6C-4EB4-9CB8-0B92F9E5F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268203-4217-4599-B223-2A552A795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8553-F583-4E36-A787-861BB9132C1F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67D13-9CA1-403B-A994-F20ABBFFE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7BD01-51DB-42ED-A043-40445FBDE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2D270-329F-4BE7-A13C-0D562C6294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681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750BF-42B0-473C-892C-CD1BD1B53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0B485E-FF01-47D1-9B3E-1EDA065D1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26D4BC-F6EC-417B-AA32-B47949383A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22649E-6D81-4CD3-B284-5C7E9B6C72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5DC461-DE0C-4BA5-9367-9F9DCBDB7E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192FCA-A292-479A-8DB9-C611DDBD6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8553-F583-4E36-A787-861BB9132C1F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AF80FE-7503-4164-95F1-1CE8997F0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368851-2CFD-44FF-AE58-9F7692181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2D270-329F-4BE7-A13C-0D562C6294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915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C782E-DDCD-441E-9BD9-CA2528683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2766E6-6A8C-4684-926C-4973AD39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8553-F583-4E36-A787-861BB9132C1F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322255-F3DE-4793-88D3-96B2B2A06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756D36-A399-4C40-8EB4-CF940FD1E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2D270-329F-4BE7-A13C-0D562C6294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49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46B4EF-8EE1-4F27-8310-6FBF87E19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8553-F583-4E36-A787-861BB9132C1F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74A4FD-6DE6-4901-8EA2-E67A8CF66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5D2003-E8B9-4545-BF42-05C07494E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2D270-329F-4BE7-A13C-0D562C6294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833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621BB-F1CB-412E-909F-3AA115EB4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3181E-77B7-4277-9B9E-16F3202FB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D59C8B-7D58-4233-9913-05F61A8CF2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FC086F-46EA-4C59-BCC0-7D649136D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8553-F583-4E36-A787-861BB9132C1F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481D9F-2432-45A7-9893-9EB9AA79A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6EC1B6-FD81-47B9-80F8-13F8A3223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2D270-329F-4BE7-A13C-0D562C6294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196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07C30-87BC-49C7-B05F-5DA2EBC2B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BFF2B4-F757-4069-BF64-9045AEE27E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EFFD32-235A-447B-BD8F-8C9DC254BB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290F3E-8A2E-4185-BF52-CEFAA285C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8553-F583-4E36-A787-861BB9132C1F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3C3FB-5505-4BDC-AE50-C6F3072F2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04C086-4302-427C-B67B-025EECDF3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2D270-329F-4BE7-A13C-0D562C6294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867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BF8461-D36D-4977-8E99-7CCB1E665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5FE286-F89F-48D4-A358-E1FB6110B1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73C96-5EA7-41B1-9144-B570DEBCA9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48553-F583-4E36-A787-861BB9132C1F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EAEA3-71C0-43F9-A266-184FC080B3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F37D9-112A-4330-8C85-3A4D712215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2D270-329F-4BE7-A13C-0D562C6294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410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1661DF-3DFA-41BD-9B86-60EC6412E4A3}"/>
              </a:ext>
            </a:extLst>
          </p:cNvPr>
          <p:cNvSpPr txBox="1"/>
          <p:nvPr/>
        </p:nvSpPr>
        <p:spPr>
          <a:xfrm>
            <a:off x="3511117" y="-10755"/>
            <a:ext cx="5461087" cy="8156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Comic Sans MS" panose="030F0702030302020204" pitchFamily="66" charset="0"/>
              </a:rPr>
              <a:t>Y4 Spanish Knowledge </a:t>
            </a:r>
            <a:r>
              <a:rPr lang="en-US" sz="2200" dirty="0" err="1">
                <a:latin typeface="Comic Sans MS" panose="030F0702030302020204" pitchFamily="66" charset="0"/>
              </a:rPr>
              <a:t>Organiser</a:t>
            </a:r>
            <a:endParaRPr lang="en-US" sz="2200" dirty="0">
              <a:latin typeface="Comic Sans MS" panose="030F0702030302020204" pitchFamily="66" charset="0"/>
            </a:endParaRPr>
          </a:p>
          <a:p>
            <a:pPr algn="ctr"/>
            <a:endParaRPr lang="en-GB" sz="2500" dirty="0">
              <a:latin typeface="Comic Sans MS" panose="030F0702030302020204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EE09CD-2E45-4752-B579-B1AEF02F4DA7}"/>
              </a:ext>
            </a:extLst>
          </p:cNvPr>
          <p:cNvSpPr txBox="1"/>
          <p:nvPr/>
        </p:nvSpPr>
        <p:spPr>
          <a:xfrm>
            <a:off x="0" y="0"/>
            <a:ext cx="3903238" cy="203132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Greetings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Buenos días          </a:t>
            </a:r>
            <a:r>
              <a:rPr lang="en-US" dirty="0">
                <a:latin typeface="Comic Sans MS" panose="030F0702030302020204" pitchFamily="66" charset="0"/>
              </a:rPr>
              <a:t>Hello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Hola	</a:t>
            </a:r>
            <a:r>
              <a:rPr lang="en-US" dirty="0">
                <a:latin typeface="Comic Sans MS" panose="030F0702030302020204" pitchFamily="66" charset="0"/>
              </a:rPr>
              <a:t>               Hi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Adiós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                 </a:t>
            </a:r>
            <a:r>
              <a:rPr lang="en-US" dirty="0">
                <a:latin typeface="Comic Sans MS" panose="030F0702030302020204" pitchFamily="66" charset="0"/>
              </a:rPr>
              <a:t>Goodbye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¿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Qué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tal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?             </a:t>
            </a:r>
            <a:r>
              <a:rPr lang="en-US" dirty="0">
                <a:latin typeface="Comic Sans MS" panose="030F0702030302020204" pitchFamily="66" charset="0"/>
              </a:rPr>
              <a:t>How are you?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Muy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bien              </a:t>
            </a:r>
            <a:r>
              <a:rPr lang="en-US" dirty="0">
                <a:latin typeface="Comic Sans MS" panose="030F0702030302020204" pitchFamily="66" charset="0"/>
              </a:rPr>
              <a:t>Very well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No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muy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bien         </a:t>
            </a:r>
            <a:r>
              <a:rPr lang="en-US" dirty="0">
                <a:latin typeface="Comic Sans MS" panose="030F0702030302020204" pitchFamily="66" charset="0"/>
              </a:rPr>
              <a:t>Not very well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1C3144-3F02-4C9E-8A9F-784E427054A7}"/>
              </a:ext>
            </a:extLst>
          </p:cNvPr>
          <p:cNvSpPr txBox="1"/>
          <p:nvPr/>
        </p:nvSpPr>
        <p:spPr>
          <a:xfrm>
            <a:off x="3891217" y="435521"/>
            <a:ext cx="3523139" cy="4801314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Numbers</a:t>
            </a:r>
          </a:p>
          <a:p>
            <a:r>
              <a:rPr lang="en-US" dirty="0">
                <a:latin typeface="Comic Sans MS" panose="030F0702030302020204" pitchFamily="66" charset="0"/>
              </a:rPr>
              <a:t>0   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cero</a:t>
            </a:r>
            <a:r>
              <a:rPr lang="en-US" dirty="0">
                <a:latin typeface="Comic Sans MS" panose="030F0702030302020204" pitchFamily="66" charset="0"/>
              </a:rPr>
              <a:t>           </a:t>
            </a:r>
          </a:p>
          <a:p>
            <a:r>
              <a:rPr lang="en-US" dirty="0">
                <a:latin typeface="Comic Sans MS" panose="030F0702030302020204" pitchFamily="66" charset="0"/>
              </a:rPr>
              <a:t>1    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uno</a:t>
            </a:r>
          </a:p>
          <a:p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 dos</a:t>
            </a:r>
            <a:r>
              <a:rPr lang="en-US" dirty="0">
                <a:latin typeface="Comic Sans MS" panose="030F0702030302020204" pitchFamily="66" charset="0"/>
              </a:rPr>
              <a:t>              </a:t>
            </a:r>
          </a:p>
          <a:p>
            <a:r>
              <a:rPr lang="en-US" dirty="0">
                <a:latin typeface="Comic Sans MS" panose="030F0702030302020204" pitchFamily="66" charset="0"/>
              </a:rPr>
              <a:t>3  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tres</a:t>
            </a:r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4 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cuatro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          </a:t>
            </a:r>
          </a:p>
          <a:p>
            <a:r>
              <a:rPr lang="en-US" dirty="0">
                <a:latin typeface="Comic Sans MS" panose="030F0702030302020204" pitchFamily="66" charset="0"/>
              </a:rPr>
              <a:t>5  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cinco</a:t>
            </a:r>
            <a:r>
              <a:rPr lang="en-US" dirty="0">
                <a:latin typeface="Comic Sans MS" panose="030F0702030302020204" pitchFamily="66" charset="0"/>
              </a:rPr>
              <a:t>           </a:t>
            </a:r>
          </a:p>
          <a:p>
            <a:r>
              <a:rPr lang="en-US" dirty="0">
                <a:latin typeface="Comic Sans MS" panose="030F0702030302020204" pitchFamily="66" charset="0"/>
              </a:rPr>
              <a:t>6  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seis</a:t>
            </a:r>
            <a:r>
              <a:rPr lang="en-US" dirty="0">
                <a:latin typeface="Comic Sans MS" panose="030F0702030302020204" pitchFamily="66" charset="0"/>
              </a:rPr>
              <a:t>        </a:t>
            </a:r>
          </a:p>
          <a:p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7 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siete</a:t>
            </a:r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8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ocho</a:t>
            </a:r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9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nueve</a:t>
            </a:r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10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diez</a:t>
            </a:r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11  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once</a:t>
            </a:r>
          </a:p>
          <a:p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12 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doce</a:t>
            </a:r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13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trece</a:t>
            </a:r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14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catorce</a:t>
            </a:r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15 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quince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CEABEA-6848-4B04-BE53-DDDDFBE55FC5}"/>
              </a:ext>
            </a:extLst>
          </p:cNvPr>
          <p:cNvSpPr txBox="1"/>
          <p:nvPr/>
        </p:nvSpPr>
        <p:spPr>
          <a:xfrm>
            <a:off x="3887431" y="5138961"/>
            <a:ext cx="3518067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u="sng" dirty="0" err="1">
                <a:latin typeface="Comic Sans MS" panose="030F0702030302020204" pitchFamily="66" charset="0"/>
              </a:rPr>
              <a:t>Colours</a:t>
            </a:r>
            <a:endParaRPr lang="en-US" u="sng" dirty="0">
              <a:latin typeface="Comic Sans MS" panose="030F0702030302020204" pitchFamily="66" charset="0"/>
            </a:endParaRPr>
          </a:p>
          <a:p>
            <a:r>
              <a:rPr lang="en-US" dirty="0" err="1">
                <a:latin typeface="Comic Sans MS" panose="030F0702030302020204" pitchFamily="66" charset="0"/>
              </a:rPr>
              <a:t>azul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err="1">
                <a:latin typeface="Comic Sans MS" panose="030F0702030302020204" pitchFamily="66" charset="0"/>
              </a:rPr>
              <a:t>rojo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err="1">
                <a:latin typeface="Comic Sans MS" panose="030F0702030302020204" pitchFamily="66" charset="0"/>
              </a:rPr>
              <a:t>amarillo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err="1">
                <a:latin typeface="Comic Sans MS" panose="030F0702030302020204" pitchFamily="66" charset="0"/>
              </a:rPr>
              <a:t>verde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err="1">
                <a:latin typeface="Comic Sans MS" panose="030F0702030302020204" pitchFamily="66" charset="0"/>
              </a:rPr>
              <a:t>marrón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FD6D93-4EFA-419D-88AC-F63C1285347D}"/>
              </a:ext>
            </a:extLst>
          </p:cNvPr>
          <p:cNvSpPr/>
          <p:nvPr/>
        </p:nvSpPr>
        <p:spPr>
          <a:xfrm>
            <a:off x="4817642" y="5552822"/>
            <a:ext cx="278538" cy="194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1FF045-EB25-484E-9D96-CD417414B92E}"/>
              </a:ext>
            </a:extLst>
          </p:cNvPr>
          <p:cNvSpPr/>
          <p:nvPr/>
        </p:nvSpPr>
        <p:spPr>
          <a:xfrm>
            <a:off x="4817642" y="5792584"/>
            <a:ext cx="278538" cy="1947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A5171B-C2CE-4625-995C-1FA33BDEFC62}"/>
              </a:ext>
            </a:extLst>
          </p:cNvPr>
          <p:cNvSpPr/>
          <p:nvPr/>
        </p:nvSpPr>
        <p:spPr>
          <a:xfrm>
            <a:off x="4817642" y="6091504"/>
            <a:ext cx="278538" cy="1947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B949F96-04B8-431D-8AC8-790A93E93481}"/>
              </a:ext>
            </a:extLst>
          </p:cNvPr>
          <p:cNvSpPr/>
          <p:nvPr/>
        </p:nvSpPr>
        <p:spPr>
          <a:xfrm>
            <a:off x="4817642" y="6390424"/>
            <a:ext cx="278538" cy="194737"/>
          </a:xfrm>
          <a:prstGeom prst="rect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545DD81-E178-4F58-BD98-647D23FDC15F}"/>
              </a:ext>
            </a:extLst>
          </p:cNvPr>
          <p:cNvSpPr/>
          <p:nvPr/>
        </p:nvSpPr>
        <p:spPr>
          <a:xfrm>
            <a:off x="4813204" y="6637583"/>
            <a:ext cx="278538" cy="19473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E8E056-AC69-403D-AE69-F9593A0E1DF6}"/>
              </a:ext>
            </a:extLst>
          </p:cNvPr>
          <p:cNvSpPr/>
          <p:nvPr/>
        </p:nvSpPr>
        <p:spPr>
          <a:xfrm>
            <a:off x="6508251" y="5515645"/>
            <a:ext cx="278538" cy="194737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D7DC99-D88C-4DFC-91CD-101868003585}"/>
              </a:ext>
            </a:extLst>
          </p:cNvPr>
          <p:cNvSpPr/>
          <p:nvPr/>
        </p:nvSpPr>
        <p:spPr>
          <a:xfrm>
            <a:off x="6515455" y="5792584"/>
            <a:ext cx="278538" cy="19473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32FBA89-857D-481F-8EDD-6669193719F9}"/>
              </a:ext>
            </a:extLst>
          </p:cNvPr>
          <p:cNvSpPr/>
          <p:nvPr/>
        </p:nvSpPr>
        <p:spPr>
          <a:xfrm>
            <a:off x="6515455" y="6094605"/>
            <a:ext cx="278538" cy="1947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A1D34E3-E8E0-48F7-B234-7C742A7BF4A9}"/>
              </a:ext>
            </a:extLst>
          </p:cNvPr>
          <p:cNvSpPr txBox="1"/>
          <p:nvPr/>
        </p:nvSpPr>
        <p:spPr>
          <a:xfrm>
            <a:off x="8972205" y="0"/>
            <a:ext cx="3227745" cy="17543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Opinions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Me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encanta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      I love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Odio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                </a:t>
            </a:r>
            <a:r>
              <a:rPr lang="en-US" dirty="0">
                <a:latin typeface="Comic Sans MS" panose="030F0702030302020204" pitchFamily="66" charset="0"/>
              </a:rPr>
              <a:t>I hate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Me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gusta</a:t>
            </a:r>
            <a:r>
              <a:rPr lang="en-US" dirty="0">
                <a:latin typeface="Comic Sans MS" panose="030F0702030302020204" pitchFamily="66" charset="0"/>
              </a:rPr>
              <a:t>           I like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No me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gusta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    </a:t>
            </a:r>
            <a:r>
              <a:rPr lang="en-US" dirty="0">
                <a:latin typeface="Comic Sans MS" panose="030F0702030302020204" pitchFamily="66" charset="0"/>
              </a:rPr>
              <a:t>I don’t like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Quisiera            </a:t>
            </a:r>
            <a:r>
              <a:rPr lang="en-US" dirty="0">
                <a:latin typeface="Comic Sans MS" panose="030F0702030302020204" pitchFamily="66" charset="0"/>
              </a:rPr>
              <a:t>I would like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EB2EF47-DB56-40DE-9B49-E47257602CDC}"/>
              </a:ext>
            </a:extLst>
          </p:cNvPr>
          <p:cNvSpPr txBox="1"/>
          <p:nvPr/>
        </p:nvSpPr>
        <p:spPr>
          <a:xfrm>
            <a:off x="7403766" y="2209803"/>
            <a:ext cx="2723943" cy="3693319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Months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enero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          January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febrero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       February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marzo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         March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abril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  </a:t>
            </a:r>
            <a:r>
              <a:rPr lang="en-US" dirty="0">
                <a:latin typeface="Comic Sans MS" panose="030F0702030302020204" pitchFamily="66" charset="0"/>
              </a:rPr>
              <a:t>         April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mayo </a:t>
            </a:r>
            <a:r>
              <a:rPr lang="en-US" dirty="0">
                <a:latin typeface="Comic Sans MS" panose="030F0702030302020204" pitchFamily="66" charset="0"/>
              </a:rPr>
              <a:t>            May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junio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            June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julio</a:t>
            </a:r>
            <a:r>
              <a:rPr lang="en-US" dirty="0">
                <a:latin typeface="Comic Sans MS" panose="030F0702030302020204" pitchFamily="66" charset="0"/>
              </a:rPr>
              <a:t>              July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agosto</a:t>
            </a:r>
            <a:r>
              <a:rPr lang="en-US" dirty="0">
                <a:latin typeface="Comic Sans MS" panose="030F0702030302020204" pitchFamily="66" charset="0"/>
              </a:rPr>
              <a:t>          August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septiembre</a:t>
            </a:r>
            <a:r>
              <a:rPr lang="en-US" dirty="0">
                <a:latin typeface="Comic Sans MS" panose="030F0702030302020204" pitchFamily="66" charset="0"/>
              </a:rPr>
              <a:t>  September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octubre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      October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noviembre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    November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diciembre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   December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F41ACD7-BE6A-440C-A9C8-D4F46780F2C0}"/>
              </a:ext>
            </a:extLst>
          </p:cNvPr>
          <p:cNvSpPr txBox="1"/>
          <p:nvPr/>
        </p:nvSpPr>
        <p:spPr>
          <a:xfrm>
            <a:off x="8972204" y="1751993"/>
            <a:ext cx="3219796" cy="58477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Articles</a:t>
            </a:r>
          </a:p>
          <a:p>
            <a:r>
              <a:rPr lang="en-US" sz="1400" dirty="0" err="1">
                <a:latin typeface="Comic Sans MS" panose="030F0702030302020204" pitchFamily="66" charset="0"/>
              </a:rPr>
              <a:t>el</a:t>
            </a:r>
            <a:r>
              <a:rPr lang="en-US" sz="1400" dirty="0">
                <a:latin typeface="Comic Sans MS" panose="030F0702030302020204" pitchFamily="66" charset="0"/>
              </a:rPr>
              <a:t>/la/los/las = the        un/uno = 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134FA9-B6B3-4BDF-866A-4E046C5614A1}"/>
              </a:ext>
            </a:extLst>
          </p:cNvPr>
          <p:cNvSpPr txBox="1"/>
          <p:nvPr/>
        </p:nvSpPr>
        <p:spPr>
          <a:xfrm>
            <a:off x="5593369" y="682699"/>
            <a:ext cx="190919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16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dieciséis</a:t>
            </a:r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17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diecisiete</a:t>
            </a:r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18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dieciocho</a:t>
            </a:r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19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diecinueve</a:t>
            </a:r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20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veinte</a:t>
            </a:r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21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veintiuno</a:t>
            </a:r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22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veintidós</a:t>
            </a:r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23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veintitrés</a:t>
            </a:r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24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veinticuatro</a:t>
            </a:r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25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veinticinco</a:t>
            </a:r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26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veintiseis</a:t>
            </a:r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27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veintisiete</a:t>
            </a:r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28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veintiocho</a:t>
            </a:r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29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veintinueve</a:t>
            </a:r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30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treinta</a:t>
            </a:r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31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treinta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y uno</a:t>
            </a:r>
            <a:endParaRPr lang="en-GB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218349-4378-43EC-941A-D21EA55F4968}"/>
              </a:ext>
            </a:extLst>
          </p:cNvPr>
          <p:cNvSpPr txBox="1"/>
          <p:nvPr/>
        </p:nvSpPr>
        <p:spPr>
          <a:xfrm>
            <a:off x="5481902" y="5138961"/>
            <a:ext cx="11331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mic Sans MS" panose="030F0702030302020204" pitchFamily="66" charset="0"/>
              </a:rPr>
              <a:t>violeta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rosa</a:t>
            </a:r>
          </a:p>
          <a:p>
            <a:r>
              <a:rPr lang="en-US" dirty="0" err="1">
                <a:latin typeface="Comic Sans MS" panose="030F0702030302020204" pitchFamily="66" charset="0"/>
              </a:rPr>
              <a:t>naranja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err="1">
                <a:latin typeface="Comic Sans MS" panose="030F0702030302020204" pitchFamily="66" charset="0"/>
              </a:rPr>
              <a:t>gris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negro</a:t>
            </a:r>
          </a:p>
          <a:p>
            <a:r>
              <a:rPr lang="en-US" dirty="0" err="1">
                <a:latin typeface="Comic Sans MS" panose="030F0702030302020204" pitchFamily="66" charset="0"/>
              </a:rPr>
              <a:t>blanco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65A66AB-06C2-48FF-B218-83DBB6A352F7}"/>
              </a:ext>
            </a:extLst>
          </p:cNvPr>
          <p:cNvSpPr/>
          <p:nvPr/>
        </p:nvSpPr>
        <p:spPr>
          <a:xfrm>
            <a:off x="6508251" y="6383846"/>
            <a:ext cx="278538" cy="19473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F374EBC-0015-47C3-8044-20EB44FC88FE}"/>
              </a:ext>
            </a:extLst>
          </p:cNvPr>
          <p:cNvSpPr/>
          <p:nvPr/>
        </p:nvSpPr>
        <p:spPr>
          <a:xfrm>
            <a:off x="6508251" y="6633601"/>
            <a:ext cx="278538" cy="1947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FA0FC68-CA87-4C4B-8807-A05F655DA543}"/>
              </a:ext>
            </a:extLst>
          </p:cNvPr>
          <p:cNvSpPr/>
          <p:nvPr/>
        </p:nvSpPr>
        <p:spPr>
          <a:xfrm>
            <a:off x="6497661" y="5236835"/>
            <a:ext cx="278538" cy="194737"/>
          </a:xfrm>
          <a:prstGeom prst="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D483A75-A96F-4D5E-B5A0-CB9DD33836D4}"/>
              </a:ext>
            </a:extLst>
          </p:cNvPr>
          <p:cNvSpPr txBox="1"/>
          <p:nvPr/>
        </p:nvSpPr>
        <p:spPr>
          <a:xfrm>
            <a:off x="7284645" y="435521"/>
            <a:ext cx="1696417" cy="1846659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Sums</a:t>
            </a:r>
          </a:p>
          <a:p>
            <a:r>
              <a:rPr lang="en-GB" dirty="0" err="1">
                <a:solidFill>
                  <a:srgbClr val="7030A0"/>
                </a:solidFill>
                <a:latin typeface="Comic Sans MS" panose="030F0702030302020204" pitchFamily="66" charset="0"/>
              </a:rPr>
              <a:t>más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sz="2000" dirty="0">
                <a:latin typeface="Comic Sans MS" panose="030F0702030302020204" pitchFamily="66" charset="0"/>
              </a:rPr>
              <a:t>+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7030A0"/>
                </a:solidFill>
                <a:latin typeface="Comic Sans MS" panose="030F0702030302020204" pitchFamily="66" charset="0"/>
              </a:rPr>
              <a:t>menos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sz="2000" dirty="0">
                <a:latin typeface="Comic Sans MS" panose="030F0702030302020204" pitchFamily="66" charset="0"/>
              </a:rPr>
              <a:t>-</a:t>
            </a:r>
          </a:p>
          <a:p>
            <a:r>
              <a:rPr lang="en-GB" dirty="0" err="1">
                <a:solidFill>
                  <a:srgbClr val="7030A0"/>
                </a:solidFill>
                <a:latin typeface="Comic Sans MS" panose="030F0702030302020204" pitchFamily="66" charset="0"/>
              </a:rPr>
              <a:t>multiplicado</a:t>
            </a:r>
            <a:r>
              <a:rPr lang="en-GB" dirty="0">
                <a:solidFill>
                  <a:srgbClr val="7030A0"/>
                </a:solidFill>
                <a:latin typeface="Comic Sans MS" panose="030F0702030302020204" pitchFamily="66" charset="0"/>
              </a:rPr>
              <a:t> por </a:t>
            </a:r>
            <a:r>
              <a:rPr lang="en-GB" dirty="0">
                <a:latin typeface="Comic Sans MS" panose="030F0702030302020204" pitchFamily="66" charset="0"/>
              </a:rPr>
              <a:t>x</a:t>
            </a:r>
          </a:p>
          <a:p>
            <a:r>
              <a:rPr lang="en-GB" dirty="0" err="1">
                <a:solidFill>
                  <a:srgbClr val="7030A0"/>
                </a:solidFill>
                <a:latin typeface="Comic Sans MS" panose="030F0702030302020204" pitchFamily="66" charset="0"/>
              </a:rPr>
              <a:t>dividido</a:t>
            </a:r>
            <a:r>
              <a:rPr lang="en-GB" dirty="0">
                <a:solidFill>
                  <a:srgbClr val="7030A0"/>
                </a:solidFill>
                <a:latin typeface="Comic Sans MS" panose="030F0702030302020204" pitchFamily="66" charset="0"/>
              </a:rPr>
              <a:t> por </a:t>
            </a:r>
            <a:r>
              <a:rPr lang="en-GB" sz="2000" b="1" dirty="0">
                <a:latin typeface="Comic Sans MS" panose="030F0702030302020204" pitchFamily="66" charset="0"/>
              </a:rPr>
              <a:t>÷</a:t>
            </a:r>
          </a:p>
          <a:p>
            <a:r>
              <a:rPr lang="en-GB" dirty="0" err="1">
                <a:solidFill>
                  <a:srgbClr val="7030A0"/>
                </a:solidFill>
                <a:latin typeface="Comic Sans MS" panose="030F0702030302020204" pitchFamily="66" charset="0"/>
              </a:rPr>
              <a:t>hace</a:t>
            </a:r>
            <a:r>
              <a:rPr lang="en-GB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dirty="0">
                <a:latin typeface="Comic Sans MS" panose="030F0702030302020204" pitchFamily="66" charset="0"/>
              </a:rPr>
              <a:t>=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15914B6-3156-435E-8814-16FFABE78718}"/>
              </a:ext>
            </a:extLst>
          </p:cNvPr>
          <p:cNvSpPr txBox="1"/>
          <p:nvPr/>
        </p:nvSpPr>
        <p:spPr>
          <a:xfrm>
            <a:off x="7395751" y="5887583"/>
            <a:ext cx="4915369" cy="923330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hoy              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  today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cumpleaños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  birthday</a:t>
            </a:r>
          </a:p>
          <a:p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FA93056-463B-4045-9940-222B4EBD8405}"/>
              </a:ext>
            </a:extLst>
          </p:cNvPr>
          <p:cNvSpPr txBox="1"/>
          <p:nvPr/>
        </p:nvSpPr>
        <p:spPr>
          <a:xfrm>
            <a:off x="10072300" y="2331292"/>
            <a:ext cx="2238821" cy="2031325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Adjectives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frío</a:t>
            </a:r>
            <a:r>
              <a:rPr lang="en-US" dirty="0">
                <a:latin typeface="Comic Sans MS" panose="030F0702030302020204" pitchFamily="66" charset="0"/>
              </a:rPr>
              <a:t>          cold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caluroso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  hot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perfecto </a:t>
            </a:r>
            <a:r>
              <a:rPr lang="en-US" dirty="0">
                <a:latin typeface="Comic Sans MS" panose="030F0702030302020204" pitchFamily="66" charset="0"/>
              </a:rPr>
              <a:t>  perfect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rico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         delicious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55C77F9-948D-4717-B611-A320432AC0D1}"/>
              </a:ext>
            </a:extLst>
          </p:cNvPr>
          <p:cNvSpPr txBox="1"/>
          <p:nvPr/>
        </p:nvSpPr>
        <p:spPr>
          <a:xfrm>
            <a:off x="10071138" y="4167855"/>
            <a:ext cx="2169305" cy="1754326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Others 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Soy          </a:t>
            </a:r>
            <a:r>
              <a:rPr lang="en-US" dirty="0">
                <a:latin typeface="Comic Sans MS" panose="030F0702030302020204" pitchFamily="66" charset="0"/>
              </a:rPr>
              <a:t>I am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Tengo   </a:t>
            </a:r>
            <a:r>
              <a:rPr lang="en-US" dirty="0">
                <a:latin typeface="Comic Sans MS" panose="030F0702030302020204" pitchFamily="66" charset="0"/>
              </a:rPr>
              <a:t>    I have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Es      </a:t>
            </a:r>
            <a:r>
              <a:rPr lang="en-US" dirty="0">
                <a:latin typeface="Comic Sans MS" panose="030F0702030302020204" pitchFamily="66" charset="0"/>
              </a:rPr>
              <a:t>      It’s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porque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   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because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son           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they’re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9D996A7-FE45-432F-B0DB-A88272135439}"/>
              </a:ext>
            </a:extLst>
          </p:cNvPr>
          <p:cNvSpPr txBox="1"/>
          <p:nvPr/>
        </p:nvSpPr>
        <p:spPr>
          <a:xfrm>
            <a:off x="0" y="2025137"/>
            <a:ext cx="3903238" cy="2031325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Classroom instructions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Silencio        </a:t>
            </a:r>
            <a:r>
              <a:rPr lang="en-US" dirty="0">
                <a:latin typeface="Comic Sans MS" panose="030F0702030302020204" pitchFamily="66" charset="0"/>
              </a:rPr>
              <a:t>       Be quiet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Escuchad</a:t>
            </a:r>
            <a:r>
              <a:rPr lang="en-US" dirty="0">
                <a:latin typeface="Comic Sans MS" panose="030F0702030302020204" pitchFamily="66" charset="0"/>
              </a:rPr>
              <a:t>             Listen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Mirad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    </a:t>
            </a:r>
            <a:r>
              <a:rPr lang="en-US" dirty="0">
                <a:latin typeface="Comic Sans MS" panose="030F0702030302020204" pitchFamily="66" charset="0"/>
              </a:rPr>
              <a:t>            Watch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Repetid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              Repeat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Levantaos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          Stand up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Sentaos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      </a:t>
            </a:r>
            <a:r>
              <a:rPr lang="en-US" dirty="0">
                <a:latin typeface="Comic Sans MS" panose="030F0702030302020204" pitchFamily="66" charset="0"/>
              </a:rPr>
              <a:t>      Sit down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625943A-C4D1-4325-897D-8A793CAF8033}"/>
              </a:ext>
            </a:extLst>
          </p:cNvPr>
          <p:cNvSpPr txBox="1"/>
          <p:nvPr/>
        </p:nvSpPr>
        <p:spPr>
          <a:xfrm>
            <a:off x="0" y="4048278"/>
            <a:ext cx="3903238" cy="2862322"/>
          </a:xfrm>
          <a:prstGeom prst="rect">
            <a:avLst/>
          </a:prstGeom>
          <a:solidFill>
            <a:srgbClr val="CC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Animals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un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gato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          </a:t>
            </a:r>
            <a:r>
              <a:rPr lang="en-US" dirty="0">
                <a:latin typeface="Comic Sans MS" panose="030F0702030302020204" pitchFamily="66" charset="0"/>
              </a:rPr>
              <a:t>a cat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un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perro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         a dog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un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cerdo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        </a:t>
            </a:r>
            <a:r>
              <a:rPr lang="en-US" dirty="0">
                <a:latin typeface="Comic Sans MS" panose="030F0702030302020204" pitchFamily="66" charset="0"/>
              </a:rPr>
              <a:t>a pig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un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ratón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        </a:t>
            </a:r>
            <a:r>
              <a:rPr lang="en-US" dirty="0">
                <a:latin typeface="Comic Sans MS" panose="030F0702030302020204" pitchFamily="66" charset="0"/>
              </a:rPr>
              <a:t>a mouse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una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tortuga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   </a:t>
            </a:r>
            <a:r>
              <a:rPr lang="en-US" dirty="0">
                <a:latin typeface="Comic Sans MS" panose="030F0702030302020204" pitchFamily="66" charset="0"/>
              </a:rPr>
              <a:t>a tortoise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una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serpiente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a snake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una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vaca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        </a:t>
            </a:r>
            <a:r>
              <a:rPr lang="en-US" dirty="0">
                <a:latin typeface="Comic Sans MS" panose="030F0702030302020204" pitchFamily="66" charset="0"/>
              </a:rPr>
              <a:t>a cow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una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oveja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       </a:t>
            </a:r>
            <a:r>
              <a:rPr lang="en-US" dirty="0">
                <a:latin typeface="Comic Sans MS" panose="030F0702030302020204" pitchFamily="66" charset="0"/>
              </a:rPr>
              <a:t>a sheep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una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gallina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     </a:t>
            </a:r>
            <a:r>
              <a:rPr lang="en-US" dirty="0">
                <a:latin typeface="Comic Sans MS" panose="030F0702030302020204" pitchFamily="66" charset="0"/>
              </a:rPr>
              <a:t>a chicken</a:t>
            </a:r>
          </a:p>
        </p:txBody>
      </p:sp>
    </p:spTree>
    <p:extLst>
      <p:ext uri="{BB962C8B-B14F-4D97-AF65-F5344CB8AC3E}">
        <p14:creationId xmlns:p14="http://schemas.microsoft.com/office/powerpoint/2010/main" val="3442910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4A94487-70A7-494A-9CC5-4052240615C0}"/>
              </a:ext>
            </a:extLst>
          </p:cNvPr>
          <p:cNvSpPr txBox="1"/>
          <p:nvPr/>
        </p:nvSpPr>
        <p:spPr>
          <a:xfrm>
            <a:off x="3808518" y="3984546"/>
            <a:ext cx="6287982" cy="31393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Clothes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Llevo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        </a:t>
            </a:r>
            <a:r>
              <a:rPr lang="en-US" dirty="0">
                <a:latin typeface="Comic Sans MS" panose="030F0702030302020204" pitchFamily="66" charset="0"/>
              </a:rPr>
              <a:t>I’m wearing 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Lleva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anose="030F0702030302020204" pitchFamily="66" charset="0"/>
              </a:rPr>
              <a:t>H</a:t>
            </a:r>
            <a:r>
              <a:rPr lang="en-US" dirty="0" err="1">
                <a:latin typeface="Comic Sans MS" panose="030F0702030302020204" pitchFamily="66" charset="0"/>
              </a:rPr>
              <a:t>e/She’s</a:t>
            </a:r>
            <a:r>
              <a:rPr lang="en-US" dirty="0">
                <a:latin typeface="Comic Sans MS" panose="030F0702030302020204" pitchFamily="66" charset="0"/>
              </a:rPr>
              <a:t>    wearing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zapatos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             </a:t>
            </a:r>
            <a:r>
              <a:rPr lang="en-US" dirty="0">
                <a:latin typeface="Comic Sans MS" panose="030F0702030302020204" pitchFamily="66" charset="0"/>
              </a:rPr>
              <a:t>shoes         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zapatillas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        </a:t>
            </a:r>
            <a:r>
              <a:rPr lang="en-US" dirty="0">
                <a:latin typeface="Comic Sans MS" panose="030F0702030302020204" pitchFamily="66" charset="0"/>
              </a:rPr>
              <a:t>trainers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mallas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               </a:t>
            </a:r>
            <a:r>
              <a:rPr lang="en-US" dirty="0">
                <a:latin typeface="Comic Sans MS" panose="030F0702030302020204" pitchFamily="66" charset="0"/>
              </a:rPr>
              <a:t>leggings      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pantalones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      </a:t>
            </a:r>
            <a:r>
              <a:rPr lang="en-US" dirty="0">
                <a:latin typeface="Comic Sans MS" panose="030F0702030302020204" pitchFamily="66" charset="0"/>
              </a:rPr>
              <a:t>trousers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calcetines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          </a:t>
            </a:r>
            <a:r>
              <a:rPr lang="en-US" dirty="0">
                <a:latin typeface="Comic Sans MS" panose="030F0702030302020204" pitchFamily="66" charset="0"/>
              </a:rPr>
              <a:t>socks          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una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falda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         </a:t>
            </a:r>
            <a:r>
              <a:rPr lang="en-US" dirty="0">
                <a:latin typeface="Comic Sans MS" panose="030F0702030302020204" pitchFamily="66" charset="0"/>
              </a:rPr>
              <a:t>skirt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un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abrigo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           </a:t>
            </a:r>
            <a:r>
              <a:rPr lang="en-US" dirty="0">
                <a:latin typeface="Comic Sans MS" panose="030F0702030302020204" pitchFamily="66" charset="0"/>
              </a:rPr>
              <a:t>coat            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un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cinturón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     </a:t>
            </a:r>
            <a:r>
              <a:rPr lang="en-US" dirty="0">
                <a:latin typeface="Comic Sans MS" panose="030F0702030302020204" pitchFamily="66" charset="0"/>
              </a:rPr>
              <a:t>belt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guantes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             </a:t>
            </a:r>
            <a:r>
              <a:rPr lang="en-US" dirty="0">
                <a:latin typeface="Comic Sans MS" panose="030F0702030302020204" pitchFamily="66" charset="0"/>
              </a:rPr>
              <a:t>gloves          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un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vestido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      </a:t>
            </a:r>
            <a:r>
              <a:rPr lang="en-US" dirty="0">
                <a:latin typeface="Comic Sans MS" panose="030F0702030302020204" pitchFamily="66" charset="0"/>
              </a:rPr>
              <a:t>dress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una camisa           </a:t>
            </a:r>
            <a:r>
              <a:rPr lang="en-US" dirty="0">
                <a:latin typeface="Comic Sans MS" panose="030F0702030302020204" pitchFamily="66" charset="0"/>
              </a:rPr>
              <a:t>shirt           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vaqueros           </a:t>
            </a:r>
            <a:r>
              <a:rPr lang="en-US" dirty="0">
                <a:latin typeface="Comic Sans MS" panose="030F0702030302020204" pitchFamily="66" charset="0"/>
              </a:rPr>
              <a:t>jeans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un jersey             </a:t>
            </a:r>
            <a:r>
              <a:rPr lang="en-US" dirty="0">
                <a:latin typeface="Comic Sans MS" panose="030F0702030302020204" pitchFamily="66" charset="0"/>
              </a:rPr>
              <a:t>jumper        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meter              </a:t>
            </a:r>
            <a:r>
              <a:rPr lang="en-US" dirty="0">
                <a:latin typeface="Comic Sans MS" panose="030F0702030302020204" pitchFamily="66" charset="0"/>
              </a:rPr>
              <a:t>to put on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una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camiseta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     </a:t>
            </a:r>
            <a:r>
              <a:rPr lang="en-US" dirty="0">
                <a:latin typeface="Comic Sans MS" panose="030F0702030302020204" pitchFamily="66" charset="0"/>
              </a:rPr>
              <a:t>T-shirt        </a:t>
            </a:r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A3D64F-CC20-48FA-B2B8-09F4A7422F46}"/>
              </a:ext>
            </a:extLst>
          </p:cNvPr>
          <p:cNvSpPr txBox="1"/>
          <p:nvPr/>
        </p:nvSpPr>
        <p:spPr>
          <a:xfrm>
            <a:off x="6343649" y="0"/>
            <a:ext cx="3752851" cy="3970318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u="sng" dirty="0">
                <a:solidFill>
                  <a:schemeClr val="tx1"/>
                </a:solidFill>
                <a:latin typeface="Comic Sans MS" panose="030F0702030302020204" pitchFamily="66" charset="0"/>
              </a:rPr>
              <a:t>Personal descriptions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¿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Cómo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eres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?          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What do you</a:t>
            </a:r>
          </a:p>
          <a:p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                            look like?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gafas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                  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glasses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pelirrojo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              red (hair)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rubio    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                blond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liso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  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                   straight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rizado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  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              curly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de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punta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              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spiky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largo  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                   long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corto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                    short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alto  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                    tall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pequeño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               small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mediano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               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medium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F41C95-50AE-4503-9FFD-8F53B898DAA4}"/>
              </a:ext>
            </a:extLst>
          </p:cNvPr>
          <p:cNvSpPr txBox="1"/>
          <p:nvPr/>
        </p:nvSpPr>
        <p:spPr>
          <a:xfrm>
            <a:off x="10010775" y="11132"/>
            <a:ext cx="2181225" cy="7571303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Language from stories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barco</a:t>
            </a:r>
            <a:r>
              <a:rPr lang="en-US" dirty="0">
                <a:latin typeface="Comic Sans MS" panose="030F0702030302020204" pitchFamily="66" charset="0"/>
              </a:rPr>
              <a:t>     boat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niños</a:t>
            </a:r>
            <a:r>
              <a:rPr lang="en-US" dirty="0">
                <a:latin typeface="Comic Sans MS" panose="030F0702030302020204" pitchFamily="66" charset="0"/>
              </a:rPr>
              <a:t>  children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monstruo</a:t>
            </a:r>
            <a:r>
              <a:rPr lang="en-US" dirty="0">
                <a:latin typeface="Comic Sans MS" panose="030F0702030302020204" pitchFamily="66" charset="0"/>
              </a:rPr>
              <a:t> monster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lobo </a:t>
            </a:r>
            <a:r>
              <a:rPr lang="en-US" dirty="0">
                <a:latin typeface="Comic Sans MS" panose="030F0702030302020204" pitchFamily="66" charset="0"/>
              </a:rPr>
              <a:t>       wolf</a:t>
            </a:r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GB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dirty="0" err="1">
                <a:solidFill>
                  <a:srgbClr val="7030A0"/>
                </a:solidFill>
                <a:latin typeface="Comic Sans MS" panose="030F0702030302020204" pitchFamily="66" charset="0"/>
              </a:rPr>
              <a:t>cazador</a:t>
            </a:r>
            <a:r>
              <a:rPr lang="en-GB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hunter</a:t>
            </a:r>
          </a:p>
          <a:p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dirty="0" err="1">
                <a:solidFill>
                  <a:schemeClr val="tx1"/>
                </a:solidFill>
                <a:latin typeface="Comic Sans MS" panose="030F0702030302020204" pitchFamily="66" charset="0"/>
              </a:rPr>
              <a:t>Ricitos</a:t>
            </a:r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 de Oro =</a:t>
            </a:r>
          </a:p>
          <a:p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Goldilocks</a:t>
            </a:r>
          </a:p>
          <a:p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dirty="0" err="1">
                <a:solidFill>
                  <a:schemeClr val="tx1"/>
                </a:solidFill>
                <a:latin typeface="Comic Sans MS" panose="030F0702030302020204" pitchFamily="66" charset="0"/>
              </a:rPr>
              <a:t>Caperucita</a:t>
            </a:r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Comic Sans MS" panose="030F0702030302020204" pitchFamily="66" charset="0"/>
              </a:rPr>
              <a:t>Roja</a:t>
            </a:r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 = Red Riding Hood</a:t>
            </a:r>
          </a:p>
          <a:p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477FD6-1335-42D7-8CCE-2452DBCD171E}"/>
              </a:ext>
            </a:extLst>
          </p:cNvPr>
          <p:cNvSpPr txBox="1"/>
          <p:nvPr/>
        </p:nvSpPr>
        <p:spPr>
          <a:xfrm>
            <a:off x="0" y="3165455"/>
            <a:ext cx="3808518" cy="3693319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Family 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la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madre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        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mother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el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padre           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father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el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hermano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     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brother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el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hemanastro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half/step brother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la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hermana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     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sister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la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hermanatra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half/step sister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el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abuelo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        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grandad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la abuela          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grandma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mi/ mis            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my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Soy                 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I am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hijo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único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      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an only child (boy)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hija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única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      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an only child (girl)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77FA9D-FCFB-41CE-825B-1EDC4F9C17B0}"/>
              </a:ext>
            </a:extLst>
          </p:cNvPr>
          <p:cNvSpPr txBox="1"/>
          <p:nvPr/>
        </p:nvSpPr>
        <p:spPr>
          <a:xfrm>
            <a:off x="-1" y="0"/>
            <a:ext cx="3467101" cy="3139321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Food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pan                    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bread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una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tarta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         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cake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un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plátano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        </a:t>
            </a:r>
            <a:r>
              <a:rPr lang="en-US" dirty="0">
                <a:latin typeface="Comic Sans MS" panose="030F0702030302020204" pitchFamily="66" charset="0"/>
              </a:rPr>
              <a:t>banana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una manzana       </a:t>
            </a:r>
            <a:r>
              <a:rPr lang="en-US" dirty="0">
                <a:latin typeface="Comic Sans MS" panose="030F0702030302020204" pitchFamily="66" charset="0"/>
              </a:rPr>
              <a:t>apple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caramelos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        </a:t>
            </a:r>
            <a:r>
              <a:rPr lang="en-US" dirty="0">
                <a:latin typeface="Comic Sans MS" panose="030F0702030302020204" pitchFamily="66" charset="0"/>
              </a:rPr>
              <a:t>sweets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un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helado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         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ice cream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la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piruleta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         </a:t>
            </a:r>
            <a:r>
              <a:rPr lang="en-US" dirty="0" err="1">
                <a:latin typeface="Comic Sans MS" panose="030F0702030302020204" pitchFamily="66" charset="0"/>
              </a:rPr>
              <a:t>lolly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queso                 </a:t>
            </a:r>
            <a:r>
              <a:rPr lang="en-US" dirty="0">
                <a:latin typeface="Comic Sans MS" panose="030F0702030302020204" pitchFamily="66" charset="0"/>
              </a:rPr>
              <a:t>cheese</a:t>
            </a:r>
          </a:p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patatas </a:t>
            </a:r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fritas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   </a:t>
            </a:r>
            <a:r>
              <a:rPr lang="en-US" dirty="0">
                <a:latin typeface="Comic Sans MS" panose="030F0702030302020204" pitchFamily="66" charset="0"/>
              </a:rPr>
              <a:t>chips</a:t>
            </a:r>
          </a:p>
          <a:p>
            <a:r>
              <a:rPr lang="en-US" dirty="0" err="1">
                <a:solidFill>
                  <a:srgbClr val="7030A0"/>
                </a:solidFill>
                <a:latin typeface="Comic Sans MS" panose="030F0702030302020204" pitchFamily="66" charset="0"/>
              </a:rPr>
              <a:t>el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 chorizo          </a:t>
            </a:r>
            <a:r>
              <a:rPr lang="en-US" dirty="0" err="1">
                <a:solidFill>
                  <a:schemeClr val="tx1"/>
                </a:solidFill>
                <a:latin typeface="Comic Sans MS" panose="030F0702030302020204" pitchFamily="66" charset="0"/>
              </a:rPr>
              <a:t>chorizo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82250F-6B0B-4CAD-8B21-D176947040A7}"/>
              </a:ext>
            </a:extLst>
          </p:cNvPr>
          <p:cNvSpPr txBox="1"/>
          <p:nvPr/>
        </p:nvSpPr>
        <p:spPr>
          <a:xfrm>
            <a:off x="3467100" y="0"/>
            <a:ext cx="2876550" cy="3970318"/>
          </a:xfrm>
          <a:prstGeom prst="rect">
            <a:avLst/>
          </a:prstGeom>
          <a:solidFill>
            <a:srgbClr val="CC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Parts of the body</a:t>
            </a:r>
          </a:p>
          <a:p>
            <a:r>
              <a:rPr lang="en-GB" dirty="0">
                <a:solidFill>
                  <a:srgbClr val="0000CC"/>
                </a:solidFill>
                <a:latin typeface="Comic Sans MS" panose="030F0702030302020204" pitchFamily="66" charset="0"/>
              </a:rPr>
              <a:t>la cabeza      </a:t>
            </a:r>
            <a:r>
              <a:rPr lang="en-GB" dirty="0">
                <a:latin typeface="Comic Sans MS" panose="030F0702030302020204" pitchFamily="66" charset="0"/>
              </a:rPr>
              <a:t>head</a:t>
            </a:r>
          </a:p>
          <a:p>
            <a:r>
              <a:rPr lang="en-GB" dirty="0">
                <a:solidFill>
                  <a:srgbClr val="0000CC"/>
                </a:solidFill>
                <a:latin typeface="Comic Sans MS" panose="030F0702030302020204" pitchFamily="66" charset="0"/>
              </a:rPr>
              <a:t>la mano</a:t>
            </a:r>
            <a:r>
              <a:rPr lang="en-GB" dirty="0">
                <a:solidFill>
                  <a:srgbClr val="7030A0"/>
                </a:solidFill>
                <a:latin typeface="Comic Sans MS" panose="030F0702030302020204" pitchFamily="66" charset="0"/>
              </a:rPr>
              <a:t>  </a:t>
            </a:r>
            <a:r>
              <a:rPr lang="en-GB" dirty="0">
                <a:latin typeface="Comic Sans MS" panose="030F0702030302020204" pitchFamily="66" charset="0"/>
              </a:rPr>
              <a:t>       hand</a:t>
            </a:r>
          </a:p>
          <a:p>
            <a:r>
              <a:rPr lang="en-GB" dirty="0">
                <a:solidFill>
                  <a:srgbClr val="0000CC"/>
                </a:solidFill>
                <a:latin typeface="Comic Sans MS" panose="030F0702030302020204" pitchFamily="66" charset="0"/>
              </a:rPr>
              <a:t>la </a:t>
            </a:r>
            <a:r>
              <a:rPr lang="en-GB" dirty="0" err="1">
                <a:solidFill>
                  <a:srgbClr val="0000CC"/>
                </a:solidFill>
                <a:latin typeface="Comic Sans MS" panose="030F0702030302020204" pitchFamily="66" charset="0"/>
              </a:rPr>
              <a:t>rodilla</a:t>
            </a:r>
            <a:r>
              <a:rPr lang="en-GB" dirty="0">
                <a:solidFill>
                  <a:srgbClr val="0000CC"/>
                </a:solidFill>
                <a:latin typeface="Comic Sans MS" panose="030F0702030302020204" pitchFamily="66" charset="0"/>
              </a:rPr>
              <a:t>       </a:t>
            </a:r>
            <a:r>
              <a:rPr lang="en-GB" dirty="0">
                <a:latin typeface="Comic Sans MS" panose="030F0702030302020204" pitchFamily="66" charset="0"/>
              </a:rPr>
              <a:t>knee</a:t>
            </a:r>
          </a:p>
          <a:p>
            <a:r>
              <a:rPr lang="en-GB" dirty="0" err="1">
                <a:solidFill>
                  <a:srgbClr val="0000CC"/>
                </a:solidFill>
                <a:latin typeface="Comic Sans MS" panose="030F0702030302020204" pitchFamily="66" charset="0"/>
              </a:rPr>
              <a:t>el</a:t>
            </a:r>
            <a:r>
              <a:rPr lang="en-GB" dirty="0">
                <a:solidFill>
                  <a:srgbClr val="0000CC"/>
                </a:solidFill>
                <a:latin typeface="Comic Sans MS" panose="030F0702030302020204" pitchFamily="66" charset="0"/>
              </a:rPr>
              <a:t> pie            </a:t>
            </a:r>
            <a:r>
              <a:rPr lang="en-GB" dirty="0">
                <a:latin typeface="Comic Sans MS" panose="030F0702030302020204" pitchFamily="66" charset="0"/>
              </a:rPr>
              <a:t>foot</a:t>
            </a:r>
          </a:p>
          <a:p>
            <a:r>
              <a:rPr lang="en-GB" dirty="0">
                <a:solidFill>
                  <a:srgbClr val="0000CC"/>
                </a:solidFill>
                <a:latin typeface="Comic Sans MS" panose="030F0702030302020204" pitchFamily="66" charset="0"/>
              </a:rPr>
              <a:t>la </a:t>
            </a:r>
            <a:r>
              <a:rPr lang="en-GB" dirty="0" err="1">
                <a:solidFill>
                  <a:srgbClr val="0000CC"/>
                </a:solidFill>
                <a:latin typeface="Comic Sans MS" panose="030F0702030302020204" pitchFamily="66" charset="0"/>
              </a:rPr>
              <a:t>pierna</a:t>
            </a:r>
            <a:r>
              <a:rPr lang="en-GB" dirty="0">
                <a:solidFill>
                  <a:srgbClr val="0000CC"/>
                </a:solidFill>
                <a:latin typeface="Comic Sans MS" panose="030F0702030302020204" pitchFamily="66" charset="0"/>
              </a:rPr>
              <a:t>       </a:t>
            </a:r>
            <a:r>
              <a:rPr lang="en-GB" dirty="0">
                <a:latin typeface="Comic Sans MS" panose="030F0702030302020204" pitchFamily="66" charset="0"/>
              </a:rPr>
              <a:t>leg</a:t>
            </a:r>
          </a:p>
          <a:p>
            <a:r>
              <a:rPr lang="en-GB" dirty="0" err="1">
                <a:solidFill>
                  <a:srgbClr val="0000CC"/>
                </a:solidFill>
                <a:latin typeface="Comic Sans MS" panose="030F0702030302020204" pitchFamily="66" charset="0"/>
              </a:rPr>
              <a:t>el</a:t>
            </a:r>
            <a:r>
              <a:rPr lang="en-GB" dirty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00CC"/>
                </a:solidFill>
                <a:latin typeface="Comic Sans MS" panose="030F0702030302020204" pitchFamily="66" charset="0"/>
              </a:rPr>
              <a:t>brazo</a:t>
            </a:r>
            <a:r>
              <a:rPr lang="en-GB" dirty="0">
                <a:solidFill>
                  <a:srgbClr val="0000CC"/>
                </a:solidFill>
                <a:latin typeface="Comic Sans MS" panose="030F0702030302020204" pitchFamily="66" charset="0"/>
              </a:rPr>
              <a:t>        </a:t>
            </a:r>
            <a:r>
              <a:rPr lang="en-GB" dirty="0">
                <a:latin typeface="Comic Sans MS" panose="030F0702030302020204" pitchFamily="66" charset="0"/>
              </a:rPr>
              <a:t>arm</a:t>
            </a:r>
          </a:p>
          <a:p>
            <a:r>
              <a:rPr lang="en-GB" dirty="0" err="1">
                <a:solidFill>
                  <a:srgbClr val="0000CC"/>
                </a:solidFill>
                <a:latin typeface="Comic Sans MS" panose="030F0702030302020204" pitchFamily="66" charset="0"/>
              </a:rPr>
              <a:t>el</a:t>
            </a:r>
            <a:r>
              <a:rPr lang="en-GB" dirty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00CC"/>
                </a:solidFill>
                <a:latin typeface="Comic Sans MS" panose="030F0702030302020204" pitchFamily="66" charset="0"/>
              </a:rPr>
              <a:t>nariz</a:t>
            </a:r>
            <a:r>
              <a:rPr lang="en-GB" dirty="0">
                <a:solidFill>
                  <a:srgbClr val="0000CC"/>
                </a:solidFill>
                <a:latin typeface="Comic Sans MS" panose="030F0702030302020204" pitchFamily="66" charset="0"/>
              </a:rPr>
              <a:t>         </a:t>
            </a:r>
            <a:r>
              <a:rPr lang="en-GB" dirty="0">
                <a:latin typeface="Comic Sans MS" panose="030F0702030302020204" pitchFamily="66" charset="0"/>
              </a:rPr>
              <a:t>nose</a:t>
            </a:r>
          </a:p>
          <a:p>
            <a:r>
              <a:rPr lang="en-GB" dirty="0">
                <a:solidFill>
                  <a:srgbClr val="0000CC"/>
                </a:solidFill>
                <a:latin typeface="Comic Sans MS" panose="030F0702030302020204" pitchFamily="66" charset="0"/>
              </a:rPr>
              <a:t>la boca          </a:t>
            </a:r>
            <a:r>
              <a:rPr lang="en-GB" dirty="0">
                <a:latin typeface="Comic Sans MS" panose="030F0702030302020204" pitchFamily="66" charset="0"/>
              </a:rPr>
              <a:t>mouth</a:t>
            </a:r>
          </a:p>
          <a:p>
            <a:r>
              <a:rPr lang="en-GB" dirty="0" err="1">
                <a:solidFill>
                  <a:srgbClr val="0000CC"/>
                </a:solidFill>
                <a:latin typeface="Comic Sans MS" panose="030F0702030302020204" pitchFamily="66" charset="0"/>
              </a:rPr>
              <a:t>el</a:t>
            </a:r>
            <a:r>
              <a:rPr lang="en-GB" dirty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00CC"/>
                </a:solidFill>
                <a:latin typeface="Comic Sans MS" panose="030F0702030302020204" pitchFamily="66" charset="0"/>
              </a:rPr>
              <a:t>pelo</a:t>
            </a:r>
            <a:r>
              <a:rPr lang="en-GB" dirty="0">
                <a:solidFill>
                  <a:srgbClr val="0000CC"/>
                </a:solidFill>
                <a:latin typeface="Comic Sans MS" panose="030F0702030302020204" pitchFamily="66" charset="0"/>
              </a:rPr>
              <a:t>          </a:t>
            </a:r>
            <a:r>
              <a:rPr lang="en-GB" dirty="0">
                <a:latin typeface="Comic Sans MS" panose="030F0702030302020204" pitchFamily="66" charset="0"/>
              </a:rPr>
              <a:t>hair</a:t>
            </a:r>
          </a:p>
          <a:p>
            <a:r>
              <a:rPr lang="en-GB" dirty="0">
                <a:solidFill>
                  <a:srgbClr val="0000CC"/>
                </a:solidFill>
                <a:latin typeface="Comic Sans MS" panose="030F0702030302020204" pitchFamily="66" charset="0"/>
              </a:rPr>
              <a:t>los </a:t>
            </a:r>
            <a:r>
              <a:rPr lang="en-GB" dirty="0" err="1">
                <a:solidFill>
                  <a:srgbClr val="0000CC"/>
                </a:solidFill>
                <a:latin typeface="Comic Sans MS" panose="030F0702030302020204" pitchFamily="66" charset="0"/>
              </a:rPr>
              <a:t>ojos</a:t>
            </a:r>
            <a:r>
              <a:rPr lang="en-GB" dirty="0">
                <a:solidFill>
                  <a:srgbClr val="0000CC"/>
                </a:solidFill>
                <a:latin typeface="Comic Sans MS" panose="030F0702030302020204" pitchFamily="66" charset="0"/>
              </a:rPr>
              <a:t>         </a:t>
            </a:r>
            <a:r>
              <a:rPr lang="en-GB" dirty="0">
                <a:latin typeface="Comic Sans MS" panose="030F0702030302020204" pitchFamily="66" charset="0"/>
              </a:rPr>
              <a:t>eyes</a:t>
            </a:r>
          </a:p>
          <a:p>
            <a:r>
              <a:rPr lang="en-GB" dirty="0" err="1">
                <a:solidFill>
                  <a:srgbClr val="0000CC"/>
                </a:solidFill>
                <a:latin typeface="Comic Sans MS" panose="030F0702030302020204" pitchFamily="66" charset="0"/>
              </a:rPr>
              <a:t>une</a:t>
            </a:r>
            <a:r>
              <a:rPr lang="en-GB" dirty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00CC"/>
                </a:solidFill>
                <a:latin typeface="Comic Sans MS" panose="030F0702030302020204" pitchFamily="66" charset="0"/>
              </a:rPr>
              <a:t>oreja</a:t>
            </a:r>
            <a:r>
              <a:rPr lang="en-GB" dirty="0">
                <a:solidFill>
                  <a:srgbClr val="0000CC"/>
                </a:solidFill>
                <a:latin typeface="Comic Sans MS" panose="030F0702030302020204" pitchFamily="66" charset="0"/>
              </a:rPr>
              <a:t>      </a:t>
            </a:r>
            <a:r>
              <a:rPr lang="en-GB" dirty="0">
                <a:latin typeface="Comic Sans MS" panose="030F0702030302020204" pitchFamily="66" charset="0"/>
              </a:rPr>
              <a:t>ear</a:t>
            </a:r>
          </a:p>
          <a:p>
            <a:r>
              <a:rPr lang="en-GB" dirty="0">
                <a:solidFill>
                  <a:srgbClr val="0000CC"/>
                </a:solidFill>
                <a:latin typeface="Comic Sans MS" panose="030F0702030302020204" pitchFamily="66" charset="0"/>
              </a:rPr>
              <a:t>un </a:t>
            </a:r>
            <a:r>
              <a:rPr lang="en-GB" dirty="0" err="1">
                <a:solidFill>
                  <a:srgbClr val="0000CC"/>
                </a:solidFill>
                <a:latin typeface="Comic Sans MS" panose="030F0702030302020204" pitchFamily="66" charset="0"/>
              </a:rPr>
              <a:t>diente</a:t>
            </a:r>
            <a:r>
              <a:rPr lang="en-GB" dirty="0">
                <a:solidFill>
                  <a:srgbClr val="0000CC"/>
                </a:solidFill>
                <a:latin typeface="Comic Sans MS" panose="030F0702030302020204" pitchFamily="66" charset="0"/>
              </a:rPr>
              <a:t>      </a:t>
            </a:r>
            <a:r>
              <a:rPr lang="en-GB" dirty="0">
                <a:latin typeface="Comic Sans MS" panose="030F0702030302020204" pitchFamily="66" charset="0"/>
              </a:rPr>
              <a:t>tooth</a:t>
            </a: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12" name="Picture 75" descr="red-riding-hood.png">
            <a:extLst>
              <a:ext uri="{FF2B5EF4-FFF2-40B4-BE49-F238E27FC236}">
                <a16:creationId xmlns:a16="http://schemas.microsoft.com/office/drawing/2014/main" id="{A8A1B5F2-045F-442B-85F4-B183348B8E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5411331"/>
            <a:ext cx="776288" cy="1225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5" descr="goldilocks.png">
            <a:extLst>
              <a:ext uri="{FF2B5EF4-FFF2-40B4-BE49-F238E27FC236}">
                <a16:creationId xmlns:a16="http://schemas.microsoft.com/office/drawing/2014/main" id="{CDBAF975-6720-4019-B53D-694367E4B0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2700" y="3139321"/>
            <a:ext cx="776288" cy="1144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43" descr="wolf.png">
            <a:extLst>
              <a:ext uri="{FF2B5EF4-FFF2-40B4-BE49-F238E27FC236}">
                <a16:creationId xmlns:a16="http://schemas.microsoft.com/office/drawing/2014/main" id="{B4AE0D96-ABE2-4D14-B0C7-53815B705D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9875" y="1646636"/>
            <a:ext cx="1012825" cy="677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oup 100">
            <a:extLst>
              <a:ext uri="{FF2B5EF4-FFF2-40B4-BE49-F238E27FC236}">
                <a16:creationId xmlns:a16="http://schemas.microsoft.com/office/drawing/2014/main" id="{0C9143CC-2AE1-4B3B-8879-B5C9536F0B06}"/>
              </a:ext>
            </a:extLst>
          </p:cNvPr>
          <p:cNvGrpSpPr>
            <a:grpSpLocks/>
          </p:cNvGrpSpPr>
          <p:nvPr/>
        </p:nvGrpSpPr>
        <p:grpSpPr bwMode="auto">
          <a:xfrm>
            <a:off x="10219875" y="3514544"/>
            <a:ext cx="1608138" cy="841478"/>
            <a:chOff x="304800" y="3038475"/>
            <a:chExt cx="7152085" cy="3669359"/>
          </a:xfrm>
        </p:grpSpPr>
        <p:pic>
          <p:nvPicPr>
            <p:cNvPr id="16" name="Picture 92" descr="baby-bear.png">
              <a:extLst>
                <a:ext uri="{FF2B5EF4-FFF2-40B4-BE49-F238E27FC236}">
                  <a16:creationId xmlns:a16="http://schemas.microsoft.com/office/drawing/2014/main" id="{D023DF52-AF36-4EA3-BFF8-C9F770CAC76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2200" y="4791075"/>
              <a:ext cx="1284685" cy="19167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93" descr="mama-bear.png">
              <a:extLst>
                <a:ext uri="{FF2B5EF4-FFF2-40B4-BE49-F238E27FC236}">
                  <a16:creationId xmlns:a16="http://schemas.microsoft.com/office/drawing/2014/main" id="{53DA28AA-9389-4853-A724-5E07C1C6375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5891" y="3494831"/>
              <a:ext cx="1766157" cy="2984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94" descr="papa-bear.png">
              <a:extLst>
                <a:ext uri="{FF2B5EF4-FFF2-40B4-BE49-F238E27FC236}">
                  <a16:creationId xmlns:a16="http://schemas.microsoft.com/office/drawing/2014/main" id="{060F8259-4572-4B58-B12A-B490288A872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3038475"/>
              <a:ext cx="2459841" cy="3493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9417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465FEE11107444B0F51373910CF3C8" ma:contentTypeVersion="16" ma:contentTypeDescription="Create a new document." ma:contentTypeScope="" ma:versionID="f15226f3ee5214d3e034196bcff02339">
  <xsd:schema xmlns:xsd="http://www.w3.org/2001/XMLSchema" xmlns:xs="http://www.w3.org/2001/XMLSchema" xmlns:p="http://schemas.microsoft.com/office/2006/metadata/properties" xmlns:ns2="71444a70-ae2e-49dd-8ad9-8c70428603d3" xmlns:ns3="c23b3495-3167-4279-8d46-6a4311c91478" targetNamespace="http://schemas.microsoft.com/office/2006/metadata/properties" ma:root="true" ma:fieldsID="f54089ff195e593fa65f0f93b51e1d47" ns2:_="" ns3:_="">
    <xsd:import namespace="71444a70-ae2e-49dd-8ad9-8c70428603d3"/>
    <xsd:import namespace="c23b3495-3167-4279-8d46-6a4311c9147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444a70-ae2e-49dd-8ad9-8c70428603d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6b1c99-c3e2-4a73-9ea0-b7c01cdf45a5}" ma:internalName="TaxCatchAll" ma:showField="CatchAllData" ma:web="71444a70-ae2e-49dd-8ad9-8c70428603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3b3495-3167-4279-8d46-6a4311c914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bb74408-dcb9-43da-8085-5a8088e9e9a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23b3495-3167-4279-8d46-6a4311c91478">
      <Terms xmlns="http://schemas.microsoft.com/office/infopath/2007/PartnerControls"/>
    </lcf76f155ced4ddcb4097134ff3c332f>
    <TaxCatchAll xmlns="71444a70-ae2e-49dd-8ad9-8c70428603d3" xsi:nil="true"/>
  </documentManagement>
</p:properties>
</file>

<file path=customXml/itemProps1.xml><?xml version="1.0" encoding="utf-8"?>
<ds:datastoreItem xmlns:ds="http://schemas.openxmlformats.org/officeDocument/2006/customXml" ds:itemID="{2CDCCD03-18E5-49AF-B18B-5B8B6488EE02}"/>
</file>

<file path=customXml/itemProps2.xml><?xml version="1.0" encoding="utf-8"?>
<ds:datastoreItem xmlns:ds="http://schemas.openxmlformats.org/officeDocument/2006/customXml" ds:itemID="{DA94E450-CD69-4252-9A55-5A3E01287D13}"/>
</file>

<file path=customXml/itemProps3.xml><?xml version="1.0" encoding="utf-8"?>
<ds:datastoreItem xmlns:ds="http://schemas.openxmlformats.org/officeDocument/2006/customXml" ds:itemID="{AC9B622F-3266-418D-9F15-A0BBE63A9F9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500</Words>
  <Application>Microsoft Office PowerPoint</Application>
  <PresentationFormat>Widescreen</PresentationFormat>
  <Paragraphs>193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 Adeniji, Wendy</dc:creator>
  <cp:lastModifiedBy>TA Adeniji, Wendy</cp:lastModifiedBy>
  <cp:revision>35</cp:revision>
  <dcterms:created xsi:type="dcterms:W3CDTF">2021-10-10T10:35:59Z</dcterms:created>
  <dcterms:modified xsi:type="dcterms:W3CDTF">2021-10-13T12:35:25Z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0x01010005465FEE11107444B0F51373910CF3C8</vt:lpwstr>
  </property>
</Properties>
</file>