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83" r:id="rId2"/>
    <p:sldId id="279" r:id="rId3"/>
    <p:sldId id="282" r:id="rId4"/>
    <p:sldId id="280" r:id="rId5"/>
    <p:sldId id="284" r:id="rId6"/>
    <p:sldId id="285" r:id="rId7"/>
    <p:sldId id="286" r:id="rId8"/>
  </p:sldIdLst>
  <p:sldSz cx="9144000" cy="6858000" type="screen4x3"/>
  <p:notesSz cx="6858000" cy="9144000"/>
  <p:embeddedFontLst>
    <p:embeddedFont>
      <p:font typeface="Twinkl" panose="020B0604020202020204" charset="0"/>
      <p:regular r:id="rId11"/>
      <p:bold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Monteith" initials="JM" lastIdx="1" clrIdx="0">
    <p:extLst>
      <p:ext uri="{19B8F6BF-5375-455C-9EA6-DF929625EA0E}">
        <p15:presenceInfo xmlns:p15="http://schemas.microsoft.com/office/powerpoint/2012/main" userId="S-1-5-21-1651119330-1013474095-91958013-1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28C"/>
    <a:srgbClr val="007AC2"/>
    <a:srgbClr val="0076B0"/>
    <a:srgbClr val="00ABEB"/>
    <a:srgbClr val="009640"/>
    <a:srgbClr val="F08215"/>
    <a:srgbClr val="91C572"/>
    <a:srgbClr val="FCD757"/>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53" autoAdjust="0"/>
    <p:restoredTop sz="94660"/>
  </p:normalViewPr>
  <p:slideViewPr>
    <p:cSldViewPr snapToGrid="0" showGuides="1">
      <p:cViewPr varScale="1">
        <p:scale>
          <a:sx n="73" d="100"/>
          <a:sy n="73" d="100"/>
        </p:scale>
        <p:origin x="1032" y="72"/>
      </p:cViewPr>
      <p:guideLst>
        <p:guide orient="horz" pos="216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16/03/2023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16/03/2023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dAVPqzTafZI"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today’s collective worship. </a:t>
            </a:r>
            <a:endParaRPr lang="en-GB" dirty="0"/>
          </a:p>
        </p:txBody>
      </p:sp>
      <p:sp>
        <p:nvSpPr>
          <p:cNvPr id="3" name="TextBox 2"/>
          <p:cNvSpPr txBox="1"/>
          <p:nvPr/>
        </p:nvSpPr>
        <p:spPr>
          <a:xfrm>
            <a:off x="1579418" y="2535382"/>
            <a:ext cx="6359237" cy="1477328"/>
          </a:xfrm>
          <a:prstGeom prst="rect">
            <a:avLst/>
          </a:prstGeom>
          <a:noFill/>
        </p:spPr>
        <p:txBody>
          <a:bodyPr wrap="square" rtlCol="0">
            <a:spAutoFit/>
          </a:bodyPr>
          <a:lstStyle/>
          <a:p>
            <a:r>
              <a:rPr lang="en-US" dirty="0" smtClean="0"/>
              <a:t>Let’s start by saying together the Lord’s Prayer. </a:t>
            </a:r>
          </a:p>
          <a:p>
            <a:endParaRPr lang="en-US" dirty="0"/>
          </a:p>
          <a:p>
            <a:endParaRPr lang="en-US" dirty="0" smtClean="0"/>
          </a:p>
          <a:p>
            <a:r>
              <a:rPr lang="en-US" dirty="0" smtClean="0"/>
              <a:t>The theme of today’s collective worship is “In the News”. We will be looking at COP 27 and our Let’s Go Zero pledge. </a:t>
            </a:r>
            <a:endParaRPr lang="en-GB" dirty="0"/>
          </a:p>
        </p:txBody>
      </p:sp>
    </p:spTree>
    <p:extLst>
      <p:ext uri="{BB962C8B-B14F-4D97-AF65-F5344CB8AC3E}">
        <p14:creationId xmlns:p14="http://schemas.microsoft.com/office/powerpoint/2010/main" val="228509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smtClean="0">
                <a:solidFill>
                  <a:srgbClr val="37328C"/>
                </a:solidFill>
              </a:rPr>
              <a:t>COP27 </a:t>
            </a:r>
            <a:r>
              <a:rPr lang="en-GB" dirty="0">
                <a:solidFill>
                  <a:srgbClr val="37328C"/>
                </a:solidFill>
              </a:rPr>
              <a:t>– Our Climate Our Future</a:t>
            </a:r>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69737" y="1392994"/>
            <a:ext cx="3133446" cy="7202900"/>
          </a:xfrm>
          <a:prstGeom prst="rect">
            <a:avLst/>
          </a:prstGeom>
        </p:spPr>
      </p:pic>
      <p:sp>
        <p:nvSpPr>
          <p:cNvPr id="9" name="Rectangle 8"/>
          <p:cNvSpPr/>
          <p:nvPr/>
        </p:nvSpPr>
        <p:spPr>
          <a:xfrm>
            <a:off x="1901952" y="1564022"/>
            <a:ext cx="4270055" cy="56692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0" name="Rectangle 9"/>
          <p:cNvSpPr/>
          <p:nvPr/>
        </p:nvSpPr>
        <p:spPr>
          <a:xfrm>
            <a:off x="2056131" y="2277335"/>
            <a:ext cx="3209544" cy="56692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56546" y="1392993"/>
            <a:ext cx="3389260" cy="3389260"/>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sp>
        <p:nvSpPr>
          <p:cNvPr id="14" name="Rectangle 13">
            <a:extLst>
              <a:ext uri="{FF2B5EF4-FFF2-40B4-BE49-F238E27FC236}">
                <a16:creationId xmlns:a16="http://schemas.microsoft.com/office/drawing/2014/main" id="{8B913096-E627-4A0D-8508-17358CD8E686}"/>
              </a:ext>
            </a:extLst>
          </p:cNvPr>
          <p:cNvSpPr/>
          <p:nvPr/>
        </p:nvSpPr>
        <p:spPr>
          <a:xfrm>
            <a:off x="427220" y="5050797"/>
            <a:ext cx="4520561" cy="941434"/>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ym typeface="Roboto"/>
              </a:rPr>
              <a:t>Our planet is in crisis and the world </a:t>
            </a:r>
            <a:r>
              <a:rPr lang="en-GB" b="1" dirty="0">
                <a:sym typeface="Roboto"/>
              </a:rPr>
              <a:t>must</a:t>
            </a:r>
            <a:r>
              <a:rPr lang="en-GB" dirty="0">
                <a:sym typeface="Roboto"/>
              </a:rPr>
              <a:t> come together to find solutions.</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57269" y="2706477"/>
            <a:ext cx="1771788" cy="5824824"/>
          </a:xfrm>
          <a:prstGeom prst="rect">
            <a:avLst/>
          </a:prstGeom>
        </p:spPr>
      </p:pic>
    </p:spTree>
    <p:extLst>
      <p:ext uri="{BB962C8B-B14F-4D97-AF65-F5344CB8AC3E}">
        <p14:creationId xmlns:p14="http://schemas.microsoft.com/office/powerpoint/2010/main" val="371577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42" presetClass="entr" presetSubtype="0" fill="hold" nodeType="withEffect">
                                  <p:stCondLst>
                                    <p:cond delay="2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34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22" presetClass="entr" presetSubtype="8" fill="hold" grpId="0" nodeType="withEffect">
                                  <p:stCondLst>
                                    <p:cond delay="140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30F7CC96-2CDB-4859-92F1-36F61A572725}"/>
              </a:ext>
            </a:extLst>
          </p:cNvPr>
          <p:cNvSpPr>
            <a:spLocks noGrp="1"/>
          </p:cNvSpPr>
          <p:nvPr>
            <p:ph type="title"/>
          </p:nvPr>
        </p:nvSpPr>
        <p:spPr>
          <a:xfrm>
            <a:off x="457198" y="428791"/>
            <a:ext cx="8220075" cy="994306"/>
          </a:xfrm>
        </p:spPr>
        <p:txBody>
          <a:bodyPr/>
          <a:lstStyle/>
          <a:p>
            <a:r>
              <a:rPr lang="en-GB" dirty="0" smtClean="0">
                <a:solidFill>
                  <a:srgbClr val="37328C"/>
                </a:solidFill>
              </a:rPr>
              <a:t>COP27 </a:t>
            </a:r>
            <a:r>
              <a:rPr lang="en-GB" dirty="0">
                <a:solidFill>
                  <a:srgbClr val="37328C"/>
                </a:solidFill>
              </a:rPr>
              <a:t>– Our Climate Our Future</a:t>
            </a:r>
          </a:p>
        </p:txBody>
      </p:sp>
      <p:sp>
        <p:nvSpPr>
          <p:cNvPr id="40" name="Rectangle 39">
            <a:extLst>
              <a:ext uri="{FF2B5EF4-FFF2-40B4-BE49-F238E27FC236}">
                <a16:creationId xmlns:a16="http://schemas.microsoft.com/office/drawing/2014/main" id="{A1D4461F-195A-414A-9FE4-92B022607779}"/>
              </a:ext>
            </a:extLst>
          </p:cNvPr>
          <p:cNvSpPr/>
          <p:nvPr/>
        </p:nvSpPr>
        <p:spPr>
          <a:xfrm>
            <a:off x="2717562" y="1789480"/>
            <a:ext cx="5670787" cy="1880103"/>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108000" rIns="108000" bIns="108000" rtlCol="0" anchor="ctr">
            <a:spAutoFit/>
          </a:bodyPr>
          <a:lstStyle/>
          <a:p>
            <a:pPr lvl="0"/>
            <a:r>
              <a:rPr lang="en-GB" dirty="0">
                <a:sym typeface="Roboto"/>
              </a:rPr>
              <a:t>The United Nations (UN) is an international organisation that comprises the majority of countries around the world that are willing to work together to discuss global problems. They identify ways to overcome them in order to benefit the entire planet.</a:t>
            </a:r>
          </a:p>
        </p:txBody>
      </p:sp>
      <p:grpSp>
        <p:nvGrpSpPr>
          <p:cNvPr id="9" name="Group 8">
            <a:extLst>
              <a:ext uri="{FF2B5EF4-FFF2-40B4-BE49-F238E27FC236}">
                <a16:creationId xmlns:a16="http://schemas.microsoft.com/office/drawing/2014/main" id="{F67BD5F6-D1AC-477B-813E-5F3E0BD45186}"/>
              </a:ext>
            </a:extLst>
          </p:cNvPr>
          <p:cNvGrpSpPr/>
          <p:nvPr/>
        </p:nvGrpSpPr>
        <p:grpSpPr>
          <a:xfrm>
            <a:off x="651404" y="1418601"/>
            <a:ext cx="2621861" cy="2621861"/>
            <a:chOff x="651404" y="1717704"/>
            <a:chExt cx="2621861" cy="2621861"/>
          </a:xfrm>
        </p:grpSpPr>
        <p:sp>
          <p:nvSpPr>
            <p:cNvPr id="8" name="Oval 7">
              <a:extLst>
                <a:ext uri="{FF2B5EF4-FFF2-40B4-BE49-F238E27FC236}">
                  <a16:creationId xmlns:a16="http://schemas.microsoft.com/office/drawing/2014/main" id="{C7CEB7CC-DB3C-483B-930B-DEEFE32D49B6}"/>
                </a:ext>
              </a:extLst>
            </p:cNvPr>
            <p:cNvSpPr/>
            <p:nvPr/>
          </p:nvSpPr>
          <p:spPr>
            <a:xfrm>
              <a:off x="651404" y="1717704"/>
              <a:ext cx="2621861" cy="26218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id="{18646834-D214-489E-A57D-BB7160AA1F4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767619" y="1833919"/>
              <a:ext cx="2389431" cy="2389431"/>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sp>
        <p:nvSpPr>
          <p:cNvPr id="46" name="Rectangle 45">
            <a:extLst>
              <a:ext uri="{FF2B5EF4-FFF2-40B4-BE49-F238E27FC236}">
                <a16:creationId xmlns:a16="http://schemas.microsoft.com/office/drawing/2014/main" id="{332FCE75-9B0B-4739-A6FF-8FD0F3632EBC}"/>
              </a:ext>
            </a:extLst>
          </p:cNvPr>
          <p:cNvSpPr/>
          <p:nvPr/>
        </p:nvSpPr>
        <p:spPr>
          <a:xfrm>
            <a:off x="437243" y="4440076"/>
            <a:ext cx="6781741" cy="1326105"/>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828000" bIns="108000" rtlCol="0" anchor="ctr">
            <a:spAutoFit/>
          </a:bodyPr>
          <a:lstStyle/>
          <a:p>
            <a:pPr lvl="0"/>
            <a:r>
              <a:rPr lang="en-GB" dirty="0">
                <a:sym typeface="Roboto"/>
              </a:rPr>
              <a:t>Climate change is one of those problems. In fact, it is </a:t>
            </a:r>
            <a:br>
              <a:rPr lang="en-GB" dirty="0">
                <a:sym typeface="Roboto"/>
              </a:rPr>
            </a:br>
            <a:r>
              <a:rPr lang="en-GB" dirty="0">
                <a:sym typeface="Roboto"/>
              </a:rPr>
              <a:t>a huge issue affecting the whole world and all of humanity: real people; precious animals; delicate ecosystems and, in fact, all living things.</a:t>
            </a:r>
          </a:p>
        </p:txBody>
      </p:sp>
      <p:grpSp>
        <p:nvGrpSpPr>
          <p:cNvPr id="2" name="Group 1">
            <a:extLst>
              <a:ext uri="{FF2B5EF4-FFF2-40B4-BE49-F238E27FC236}">
                <a16:creationId xmlns:a16="http://schemas.microsoft.com/office/drawing/2014/main" id="{ECF6378E-B7FD-4A8E-AF12-7F0F774E5BB6}"/>
              </a:ext>
            </a:extLst>
          </p:cNvPr>
          <p:cNvGrpSpPr/>
          <p:nvPr/>
        </p:nvGrpSpPr>
        <p:grpSpPr>
          <a:xfrm>
            <a:off x="6367635" y="4062157"/>
            <a:ext cx="2081943" cy="2081943"/>
            <a:chOff x="6367635" y="4062157"/>
            <a:chExt cx="2081943" cy="2081943"/>
          </a:xfrm>
        </p:grpSpPr>
        <p:sp>
          <p:nvSpPr>
            <p:cNvPr id="44" name="Oval 43">
              <a:extLst>
                <a:ext uri="{FF2B5EF4-FFF2-40B4-BE49-F238E27FC236}">
                  <a16:creationId xmlns:a16="http://schemas.microsoft.com/office/drawing/2014/main" id="{15E5BDBA-0E43-4B03-A522-21D83E5AEC57}"/>
                </a:ext>
              </a:extLst>
            </p:cNvPr>
            <p:cNvSpPr/>
            <p:nvPr/>
          </p:nvSpPr>
          <p:spPr>
            <a:xfrm>
              <a:off x="6367635" y="4062157"/>
              <a:ext cx="2081943" cy="2081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a:extLst>
                <a:ext uri="{FF2B5EF4-FFF2-40B4-BE49-F238E27FC236}">
                  <a16:creationId xmlns:a16="http://schemas.microsoft.com/office/drawing/2014/main" id="{B6787065-2D3D-4E77-A27E-2322B94A282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486251" y="4180773"/>
              <a:ext cx="1844711" cy="1844711"/>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spTree>
    <p:extLst>
      <p:ext uri="{BB962C8B-B14F-4D97-AF65-F5344CB8AC3E}">
        <p14:creationId xmlns:p14="http://schemas.microsoft.com/office/powerpoint/2010/main" val="5163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10" presetClass="entr" presetSubtype="0" fill="hold"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30F7CC96-2CDB-4859-92F1-36F61A572725}"/>
              </a:ext>
            </a:extLst>
          </p:cNvPr>
          <p:cNvSpPr>
            <a:spLocks noGrp="1"/>
          </p:cNvSpPr>
          <p:nvPr>
            <p:ph type="title"/>
          </p:nvPr>
        </p:nvSpPr>
        <p:spPr>
          <a:xfrm>
            <a:off x="457198" y="428791"/>
            <a:ext cx="8220075" cy="994306"/>
          </a:xfrm>
        </p:spPr>
        <p:txBody>
          <a:bodyPr/>
          <a:lstStyle/>
          <a:p>
            <a:r>
              <a:rPr lang="en-GB" dirty="0" smtClean="0">
                <a:solidFill>
                  <a:srgbClr val="37328C"/>
                </a:solidFill>
              </a:rPr>
              <a:t>COP27 </a:t>
            </a:r>
            <a:r>
              <a:rPr lang="en-GB" dirty="0">
                <a:solidFill>
                  <a:srgbClr val="37328C"/>
                </a:solidFill>
              </a:rPr>
              <a:t>– Our Climate Our Future</a:t>
            </a:r>
          </a:p>
        </p:txBody>
      </p:sp>
      <p:sp>
        <p:nvSpPr>
          <p:cNvPr id="52" name="TextBox 51">
            <a:extLst>
              <a:ext uri="{FF2B5EF4-FFF2-40B4-BE49-F238E27FC236}">
                <a16:creationId xmlns:a16="http://schemas.microsoft.com/office/drawing/2014/main" id="{CBD9DE8C-08FE-4CA0-AEA8-5941FA57A8FA}"/>
              </a:ext>
            </a:extLst>
          </p:cNvPr>
          <p:cNvSpPr txBox="1"/>
          <p:nvPr/>
        </p:nvSpPr>
        <p:spPr>
          <a:xfrm>
            <a:off x="655131" y="5543774"/>
            <a:ext cx="7632700" cy="646331"/>
          </a:xfrm>
          <a:prstGeom prst="rect">
            <a:avLst/>
          </a:prstGeom>
          <a:noFill/>
        </p:spPr>
        <p:txBody>
          <a:bodyPr wrap="square" rtlCol="0">
            <a:spAutoFit/>
          </a:bodyPr>
          <a:lstStyle/>
          <a:p>
            <a:pPr lvl="0"/>
            <a:r>
              <a:rPr lang="en-GB" dirty="0">
                <a:solidFill>
                  <a:srgbClr val="37328C"/>
                </a:solidFill>
                <a:sym typeface="Roboto"/>
              </a:rPr>
              <a:t>This is known as the Conference of the Parties (COP) and </a:t>
            </a:r>
            <a:r>
              <a:rPr lang="en-GB" dirty="0" smtClean="0">
                <a:solidFill>
                  <a:srgbClr val="37328C"/>
                </a:solidFill>
                <a:sym typeface="Roboto"/>
              </a:rPr>
              <a:t>COP27 </a:t>
            </a:r>
            <a:r>
              <a:rPr lang="en-GB" dirty="0">
                <a:solidFill>
                  <a:srgbClr val="37328C"/>
                </a:solidFill>
                <a:sym typeface="Roboto"/>
              </a:rPr>
              <a:t>will be the </a:t>
            </a:r>
            <a:r>
              <a:rPr lang="en-GB" dirty="0" smtClean="0">
                <a:solidFill>
                  <a:srgbClr val="37328C"/>
                </a:solidFill>
                <a:sym typeface="Roboto"/>
              </a:rPr>
              <a:t>27</a:t>
            </a:r>
            <a:r>
              <a:rPr lang="en-GB" baseline="30000" dirty="0" smtClean="0">
                <a:solidFill>
                  <a:srgbClr val="37328C"/>
                </a:solidFill>
                <a:sym typeface="Roboto"/>
              </a:rPr>
              <a:t>th</a:t>
            </a:r>
            <a:r>
              <a:rPr lang="en-GB" dirty="0" smtClean="0">
                <a:solidFill>
                  <a:srgbClr val="37328C"/>
                </a:solidFill>
                <a:sym typeface="Roboto"/>
              </a:rPr>
              <a:t> </a:t>
            </a:r>
            <a:r>
              <a:rPr lang="en-GB" dirty="0">
                <a:solidFill>
                  <a:srgbClr val="37328C"/>
                </a:solidFill>
                <a:sym typeface="Roboto"/>
              </a:rPr>
              <a:t>meeting.</a:t>
            </a:r>
          </a:p>
        </p:txBody>
      </p:sp>
      <p:sp>
        <p:nvSpPr>
          <p:cNvPr id="53" name="Rectangle 52">
            <a:extLst>
              <a:ext uri="{FF2B5EF4-FFF2-40B4-BE49-F238E27FC236}">
                <a16:creationId xmlns:a16="http://schemas.microsoft.com/office/drawing/2014/main" id="{2ED71971-6D61-4C4B-877F-277B93C98890}"/>
              </a:ext>
            </a:extLst>
          </p:cNvPr>
          <p:cNvSpPr/>
          <p:nvPr/>
        </p:nvSpPr>
        <p:spPr>
          <a:xfrm>
            <a:off x="433011" y="3668419"/>
            <a:ext cx="6781741" cy="1603104"/>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828000" bIns="108000" rtlCol="0" anchor="ctr">
            <a:spAutoFit/>
          </a:bodyPr>
          <a:lstStyle/>
          <a:p>
            <a:pPr lvl="0"/>
            <a:r>
              <a:rPr lang="en-GB" dirty="0">
                <a:sym typeface="Roboto"/>
              </a:rPr>
              <a:t>Over the last 25 years, 197 people and organisations (known as parties) from almost every country in the world, including the European Union, have met at an annual conference to talk about reducing the human impact on the planet’s climate.</a:t>
            </a:r>
          </a:p>
        </p:txBody>
      </p:sp>
      <p:sp>
        <p:nvSpPr>
          <p:cNvPr id="54" name="Rectangle 53">
            <a:extLst>
              <a:ext uri="{FF2B5EF4-FFF2-40B4-BE49-F238E27FC236}">
                <a16:creationId xmlns:a16="http://schemas.microsoft.com/office/drawing/2014/main" id="{1BCDF7EC-B890-4E81-87D3-5440EECC969F}"/>
              </a:ext>
            </a:extLst>
          </p:cNvPr>
          <p:cNvSpPr/>
          <p:nvPr/>
        </p:nvSpPr>
        <p:spPr>
          <a:xfrm>
            <a:off x="2400300" y="1817264"/>
            <a:ext cx="5988050"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108000" rIns="108000" bIns="108000" rtlCol="0" anchor="ctr">
            <a:spAutoFit/>
          </a:bodyPr>
          <a:lstStyle/>
          <a:p>
            <a:pPr lvl="0"/>
            <a:r>
              <a:rPr lang="en-GB" dirty="0">
                <a:sym typeface="Roboto"/>
              </a:rPr>
              <a:t>The issue of global warming has been recognised for many years. As far back as 1979, the very first World Climate Conference took place.</a:t>
            </a:r>
          </a:p>
        </p:txBody>
      </p:sp>
      <p:grpSp>
        <p:nvGrpSpPr>
          <p:cNvPr id="12" name="Group 11">
            <a:extLst>
              <a:ext uri="{FF2B5EF4-FFF2-40B4-BE49-F238E27FC236}">
                <a16:creationId xmlns:a16="http://schemas.microsoft.com/office/drawing/2014/main" id="{B576EFB9-88A1-49B1-B5B1-05D30F6CA096}"/>
              </a:ext>
            </a:extLst>
          </p:cNvPr>
          <p:cNvGrpSpPr/>
          <p:nvPr/>
        </p:nvGrpSpPr>
        <p:grpSpPr>
          <a:xfrm>
            <a:off x="702145" y="1280943"/>
            <a:ext cx="2148057" cy="2148057"/>
            <a:chOff x="736193" y="1280943"/>
            <a:chExt cx="2148057" cy="2148057"/>
          </a:xfrm>
        </p:grpSpPr>
        <p:sp>
          <p:nvSpPr>
            <p:cNvPr id="56" name="Oval 55">
              <a:extLst>
                <a:ext uri="{FF2B5EF4-FFF2-40B4-BE49-F238E27FC236}">
                  <a16:creationId xmlns:a16="http://schemas.microsoft.com/office/drawing/2014/main" id="{D5BB750C-CC5E-45EE-95BD-9874787535DC}"/>
                </a:ext>
              </a:extLst>
            </p:cNvPr>
            <p:cNvSpPr/>
            <p:nvPr/>
          </p:nvSpPr>
          <p:spPr>
            <a:xfrm>
              <a:off x="736193" y="1280943"/>
              <a:ext cx="2148057" cy="2148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56">
              <a:extLst>
                <a:ext uri="{FF2B5EF4-FFF2-40B4-BE49-F238E27FC236}">
                  <a16:creationId xmlns:a16="http://schemas.microsoft.com/office/drawing/2014/main" id="{AFB1AE73-941A-4282-A5D2-5C8BC9B563D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46120" y="1390870"/>
              <a:ext cx="1928202" cy="1928202"/>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grpSp>
        <p:nvGrpSpPr>
          <p:cNvPr id="58" name="Group 57">
            <a:extLst>
              <a:ext uri="{FF2B5EF4-FFF2-40B4-BE49-F238E27FC236}">
                <a16:creationId xmlns:a16="http://schemas.microsoft.com/office/drawing/2014/main" id="{0EFED83B-CB34-403C-B330-A5D703A0F617}"/>
              </a:ext>
            </a:extLst>
          </p:cNvPr>
          <p:cNvGrpSpPr/>
          <p:nvPr/>
        </p:nvGrpSpPr>
        <p:grpSpPr>
          <a:xfrm>
            <a:off x="6377363" y="3429000"/>
            <a:ext cx="2081943" cy="2081943"/>
            <a:chOff x="6367635" y="4062157"/>
            <a:chExt cx="2081943" cy="2081943"/>
          </a:xfrm>
        </p:grpSpPr>
        <p:sp>
          <p:nvSpPr>
            <p:cNvPr id="59" name="Oval 58">
              <a:extLst>
                <a:ext uri="{FF2B5EF4-FFF2-40B4-BE49-F238E27FC236}">
                  <a16:creationId xmlns:a16="http://schemas.microsoft.com/office/drawing/2014/main" id="{4BE89DDC-D618-46ED-992D-6E54D067ECA5}"/>
                </a:ext>
              </a:extLst>
            </p:cNvPr>
            <p:cNvSpPr/>
            <p:nvPr/>
          </p:nvSpPr>
          <p:spPr>
            <a:xfrm>
              <a:off x="6367635" y="4062157"/>
              <a:ext cx="2081943" cy="2081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a:extLst>
                <a:ext uri="{FF2B5EF4-FFF2-40B4-BE49-F238E27FC236}">
                  <a16:creationId xmlns:a16="http://schemas.microsoft.com/office/drawing/2014/main" id="{BF69FB8E-5587-4AC5-898A-CF3CCF828E5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486251" y="4180773"/>
              <a:ext cx="1844711" cy="1844711"/>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spTree>
    <p:extLst>
      <p:ext uri="{BB962C8B-B14F-4D97-AF65-F5344CB8AC3E}">
        <p14:creationId xmlns:p14="http://schemas.microsoft.com/office/powerpoint/2010/main" val="36213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1000" fill="hold"/>
                                        <p:tgtEl>
                                          <p:spTgt spid="58"/>
                                        </p:tgtEl>
                                        <p:attrNameLst>
                                          <p:attrName>ppt_w</p:attrName>
                                        </p:attrNameLst>
                                      </p:cBhvr>
                                      <p:tavLst>
                                        <p:tav tm="0">
                                          <p:val>
                                            <p:fltVal val="0"/>
                                          </p:val>
                                        </p:tav>
                                        <p:tav tm="100000">
                                          <p:val>
                                            <p:strVal val="#ppt_w"/>
                                          </p:val>
                                        </p:tav>
                                      </p:tavLst>
                                    </p:anim>
                                    <p:anim calcmode="lin" valueType="num">
                                      <p:cBhvr>
                                        <p:cTn id="18" dur="1000" fill="hold"/>
                                        <p:tgtEl>
                                          <p:spTgt spid="58"/>
                                        </p:tgtEl>
                                        <p:attrNameLst>
                                          <p:attrName>ppt_h</p:attrName>
                                        </p:attrNameLst>
                                      </p:cBhvr>
                                      <p:tavLst>
                                        <p:tav tm="0">
                                          <p:val>
                                            <p:fltVal val="0"/>
                                          </p:val>
                                        </p:tav>
                                        <p:tav tm="100000">
                                          <p:val>
                                            <p:strVal val="#ppt_h"/>
                                          </p:val>
                                        </p:tav>
                                      </p:tavLst>
                                    </p:anim>
                                    <p:anim calcmode="lin" valueType="num">
                                      <p:cBhvr>
                                        <p:cTn id="19" dur="1000" fill="hold"/>
                                        <p:tgtEl>
                                          <p:spTgt spid="58"/>
                                        </p:tgtEl>
                                        <p:attrNameLst>
                                          <p:attrName>style.rotation</p:attrName>
                                        </p:attrNameLst>
                                      </p:cBhvr>
                                      <p:tavLst>
                                        <p:tav tm="0">
                                          <p:val>
                                            <p:fltVal val="90"/>
                                          </p:val>
                                        </p:tav>
                                        <p:tav tm="100000">
                                          <p:val>
                                            <p:fltVal val="0"/>
                                          </p:val>
                                        </p:tav>
                                      </p:tavLst>
                                    </p:anim>
                                    <p:animEffect transition="in" filter="fade">
                                      <p:cBhvr>
                                        <p:cTn id="20" dur="1000"/>
                                        <p:tgtEl>
                                          <p:spTgt spid="58"/>
                                        </p:tgtEl>
                                      </p:cBhvr>
                                    </p:animEffect>
                                  </p:childTnLst>
                                </p:cTn>
                              </p:par>
                              <p:par>
                                <p:cTn id="21" presetID="10"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Go Zero</a:t>
            </a:r>
            <a:endParaRPr lang="en-GB" dirty="0"/>
          </a:p>
        </p:txBody>
      </p:sp>
      <p:sp>
        <p:nvSpPr>
          <p:cNvPr id="3" name="TextBox 2"/>
          <p:cNvSpPr txBox="1"/>
          <p:nvPr/>
        </p:nvSpPr>
        <p:spPr>
          <a:xfrm>
            <a:off x="1163782" y="2011680"/>
            <a:ext cx="6325985" cy="3139321"/>
          </a:xfrm>
          <a:prstGeom prst="rect">
            <a:avLst/>
          </a:prstGeom>
          <a:noFill/>
        </p:spPr>
        <p:txBody>
          <a:bodyPr wrap="square" rtlCol="0">
            <a:spAutoFit/>
          </a:bodyPr>
          <a:lstStyle/>
          <a:p>
            <a:endParaRPr lang="en-US" dirty="0"/>
          </a:p>
          <a:p>
            <a:endParaRPr lang="en-US" dirty="0" smtClean="0"/>
          </a:p>
          <a:p>
            <a:r>
              <a:rPr lang="en-GB" dirty="0">
                <a:hlinkClick r:id="rId2"/>
              </a:rPr>
              <a:t>https://</a:t>
            </a:r>
            <a:r>
              <a:rPr lang="en-GB" dirty="0" smtClean="0">
                <a:hlinkClick r:id="rId2"/>
              </a:rPr>
              <a:t>www.youtube.com/watch?v=dAVPqzTafZI</a:t>
            </a:r>
            <a:endParaRPr lang="en-GB" dirty="0" smtClean="0"/>
          </a:p>
          <a:p>
            <a:endParaRPr lang="en-GB" dirty="0"/>
          </a:p>
          <a:p>
            <a:r>
              <a:rPr lang="en-US" dirty="0" smtClean="0"/>
              <a:t>Last </a:t>
            </a:r>
            <a:r>
              <a:rPr lang="en-US" dirty="0"/>
              <a:t>week Pupil Parliament asked every class to write 5 ways in which they can help out school go Carbon Zero for 2030</a:t>
            </a:r>
            <a:r>
              <a:rPr lang="en-US" dirty="0" smtClean="0"/>
              <a:t>. </a:t>
            </a:r>
            <a:r>
              <a:rPr lang="en-US" dirty="0" err="1" smtClean="0"/>
              <a:t>Mrs</a:t>
            </a:r>
            <a:r>
              <a:rPr lang="en-US" dirty="0" smtClean="0"/>
              <a:t> Sherwood collated all your ideas and the most popular ones will be out St Thomas’ Pledge. </a:t>
            </a:r>
            <a:endParaRPr lang="en-US" dirty="0"/>
          </a:p>
          <a:p>
            <a:endParaRPr lang="en-GB" dirty="0" smtClean="0"/>
          </a:p>
          <a:p>
            <a:endParaRPr lang="en-US" dirty="0"/>
          </a:p>
          <a:p>
            <a:endParaRPr lang="en-US" dirty="0" smtClean="0"/>
          </a:p>
        </p:txBody>
      </p:sp>
    </p:spTree>
    <p:extLst>
      <p:ext uri="{BB962C8B-B14F-4D97-AF65-F5344CB8AC3E}">
        <p14:creationId xmlns:p14="http://schemas.microsoft.com/office/powerpoint/2010/main" val="405493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Thomas’ Let’s Go Zero Pledge</a:t>
            </a:r>
            <a:endParaRPr lang="en-GB" dirty="0"/>
          </a:p>
        </p:txBody>
      </p:sp>
      <p:sp>
        <p:nvSpPr>
          <p:cNvPr id="3" name="TextBox 2"/>
          <p:cNvSpPr txBox="1"/>
          <p:nvPr/>
        </p:nvSpPr>
        <p:spPr>
          <a:xfrm>
            <a:off x="631767" y="1473201"/>
            <a:ext cx="7572895" cy="5078313"/>
          </a:xfrm>
          <a:prstGeom prst="rect">
            <a:avLst/>
          </a:prstGeom>
          <a:noFill/>
        </p:spPr>
        <p:txBody>
          <a:bodyPr wrap="square" rtlCol="0">
            <a:spAutoFit/>
          </a:bodyPr>
          <a:lstStyle/>
          <a:p>
            <a:r>
              <a:rPr lang="en-US" dirty="0" smtClean="0"/>
              <a:t>We will walk to and from school more.</a:t>
            </a:r>
          </a:p>
          <a:p>
            <a:endParaRPr lang="en-US" dirty="0"/>
          </a:p>
          <a:p>
            <a:r>
              <a:rPr lang="en-US" dirty="0" smtClean="0"/>
              <a:t>We will turn off the lights when they are not needed.</a:t>
            </a:r>
          </a:p>
          <a:p>
            <a:endParaRPr lang="en-US" dirty="0"/>
          </a:p>
          <a:p>
            <a:r>
              <a:rPr lang="en-US" dirty="0" smtClean="0"/>
              <a:t>We won’t waste paper and use the paper recycle bins properly. </a:t>
            </a:r>
          </a:p>
          <a:p>
            <a:endParaRPr lang="en-US" dirty="0"/>
          </a:p>
          <a:p>
            <a:r>
              <a:rPr lang="en-US" dirty="0" smtClean="0"/>
              <a:t>We won’t drop litter, we will put in in the bin. </a:t>
            </a:r>
          </a:p>
          <a:p>
            <a:endParaRPr lang="en-US" dirty="0"/>
          </a:p>
          <a:p>
            <a:r>
              <a:rPr lang="en-US" dirty="0" smtClean="0"/>
              <a:t>We will </a:t>
            </a:r>
            <a:r>
              <a:rPr lang="en-US" dirty="0" smtClean="0"/>
              <a:t>turn </a:t>
            </a:r>
            <a:r>
              <a:rPr lang="en-US" dirty="0" smtClean="0"/>
              <a:t>off plug sockets when not needed. </a:t>
            </a:r>
          </a:p>
          <a:p>
            <a:endParaRPr lang="en-US" dirty="0"/>
          </a:p>
          <a:p>
            <a:r>
              <a:rPr lang="en-US" dirty="0" smtClean="0"/>
              <a:t>We will close the playtime door. </a:t>
            </a:r>
          </a:p>
          <a:p>
            <a:endParaRPr lang="en-US" dirty="0"/>
          </a:p>
          <a:p>
            <a:r>
              <a:rPr lang="en-US" dirty="0" smtClean="0"/>
              <a:t>We will turn the water taps off. </a:t>
            </a:r>
          </a:p>
          <a:p>
            <a:endParaRPr lang="en-US" dirty="0"/>
          </a:p>
          <a:p>
            <a:r>
              <a:rPr lang="en-US" dirty="0" smtClean="0"/>
              <a:t>We will not waste food</a:t>
            </a:r>
          </a:p>
          <a:p>
            <a:endParaRPr lang="en-US" dirty="0"/>
          </a:p>
          <a:p>
            <a:endParaRPr lang="en-US" dirty="0" smtClean="0"/>
          </a:p>
          <a:p>
            <a:endParaRPr lang="en-GB" dirty="0"/>
          </a:p>
        </p:txBody>
      </p:sp>
    </p:spTree>
    <p:extLst>
      <p:ext uri="{BB962C8B-B14F-4D97-AF65-F5344CB8AC3E}">
        <p14:creationId xmlns:p14="http://schemas.microsoft.com/office/powerpoint/2010/main" val="399026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3211956"/>
          </a:xfrm>
        </p:spPr>
        <p:txBody>
          <a:bodyPr/>
          <a:lstStyle/>
          <a:p>
            <a:r>
              <a:rPr lang="en-US" dirty="0" smtClean="0"/>
              <a:t>Let’s us finish with quiet reflection and then say the school prayer. </a:t>
            </a:r>
            <a:endParaRPr lang="en-GB" dirty="0"/>
          </a:p>
        </p:txBody>
      </p:sp>
    </p:spTree>
    <p:extLst>
      <p:ext uri="{BB962C8B-B14F-4D97-AF65-F5344CB8AC3E}">
        <p14:creationId xmlns:p14="http://schemas.microsoft.com/office/powerpoint/2010/main" val="2724336330"/>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1475</TotalTime>
  <Words>399</Words>
  <Application>Microsoft Office PowerPoint</Application>
  <PresentationFormat>On-screen Show (4:3)</PresentationFormat>
  <Paragraphs>39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Roboto</vt:lpstr>
      <vt:lpstr>Twinkl</vt:lpstr>
      <vt:lpstr>Calibri</vt:lpstr>
      <vt:lpstr>Office Theme</vt:lpstr>
      <vt:lpstr>Welcome to today’s collective worship. </vt:lpstr>
      <vt:lpstr>COP27 – Our Climate Our Future</vt:lpstr>
      <vt:lpstr>COP27 – Our Climate Our Future</vt:lpstr>
      <vt:lpstr>COP27 – Our Climate Our Future</vt:lpstr>
      <vt:lpstr>Let’s Go Zero</vt:lpstr>
      <vt:lpstr>St Thomas’ Let’s Go Zero Pledge</vt:lpstr>
      <vt:lpstr>Let’s us finish with quiet reflection and then say the school prayer.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Ashby</dc:creator>
  <cp:lastModifiedBy>Windows User</cp:lastModifiedBy>
  <cp:revision>102</cp:revision>
  <dcterms:created xsi:type="dcterms:W3CDTF">2021-05-05T15:16:16Z</dcterms:created>
  <dcterms:modified xsi:type="dcterms:W3CDTF">2023-03-16T10:33:54Z</dcterms:modified>
</cp:coreProperties>
</file>